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1441" r:id="rId3"/>
    <p:sldId id="1444" r:id="rId4"/>
    <p:sldId id="1445" r:id="rId5"/>
    <p:sldId id="1448" r:id="rId6"/>
    <p:sldId id="1442" r:id="rId7"/>
    <p:sldId id="1449" r:id="rId8"/>
    <p:sldId id="1450" r:id="rId9"/>
    <p:sldId id="1451" r:id="rId10"/>
    <p:sldId id="1459" r:id="rId11"/>
    <p:sldId id="1460" r:id="rId12"/>
    <p:sldId id="348" r:id="rId13"/>
    <p:sldId id="1454" r:id="rId14"/>
    <p:sldId id="1452" r:id="rId15"/>
    <p:sldId id="1425" r:id="rId16"/>
    <p:sldId id="391" r:id="rId17"/>
    <p:sldId id="1466" r:id="rId18"/>
    <p:sldId id="1424" r:id="rId19"/>
    <p:sldId id="1461" r:id="rId20"/>
    <p:sldId id="1462" r:id="rId21"/>
    <p:sldId id="1463" r:id="rId22"/>
    <p:sldId id="1464" r:id="rId23"/>
    <p:sldId id="1467" r:id="rId24"/>
    <p:sldId id="1431" r:id="rId25"/>
    <p:sldId id="1435" r:id="rId26"/>
    <p:sldId id="1436" r:id="rId27"/>
    <p:sldId id="1430" r:id="rId28"/>
  </p:sldIdLst>
  <p:sldSz cx="13433425" cy="7556500"/>
  <p:notesSz cx="106807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0" userDrawn="1">
          <p15:clr>
            <a:srgbClr val="A4A3A4"/>
          </p15:clr>
        </p15:guide>
        <p15:guide id="2" pos="4567" userDrawn="1">
          <p15:clr>
            <a:srgbClr val="A4A3A4"/>
          </p15:clr>
        </p15:guide>
        <p15:guide id="3" pos="4231" userDrawn="1">
          <p15:clr>
            <a:srgbClr val="A4A3A4"/>
          </p15:clr>
        </p15:guide>
        <p15:guide id="4" orient="horz" pos="2956" userDrawn="1">
          <p15:clr>
            <a:srgbClr val="A4A3A4"/>
          </p15:clr>
        </p15:guide>
        <p15:guide id="5" pos="3655" userDrawn="1">
          <p15:clr>
            <a:srgbClr val="A4A3A4"/>
          </p15:clr>
        </p15:guide>
        <p15:guide id="6" orient="horz" pos="1804" userDrawn="1">
          <p15:clr>
            <a:srgbClr val="A4A3A4"/>
          </p15:clr>
        </p15:guide>
        <p15:guide id="7" pos="3031" userDrawn="1">
          <p15:clr>
            <a:srgbClr val="A4A3A4"/>
          </p15:clr>
        </p15:guide>
        <p15:guide id="8" pos="8119" userDrawn="1">
          <p15:clr>
            <a:srgbClr val="A4A3A4"/>
          </p15:clr>
        </p15:guide>
        <p15:guide id="9" orient="horz" pos="1036" userDrawn="1">
          <p15:clr>
            <a:srgbClr val="A4A3A4"/>
          </p15:clr>
        </p15:guide>
        <p15:guide id="10" orient="horz" pos="35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7"/>
    <a:srgbClr val="FF9AA8"/>
    <a:srgbClr val="F49EDE"/>
    <a:srgbClr val="FFFFFF"/>
    <a:srgbClr val="7F6E7F"/>
    <a:srgbClr val="644357"/>
    <a:srgbClr val="FEAF00"/>
    <a:srgbClr val="515560"/>
    <a:srgbClr val="6D6B67"/>
    <a:srgbClr val="32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4"/>
    <p:restoredTop sz="92992"/>
  </p:normalViewPr>
  <p:slideViewPr>
    <p:cSldViewPr>
      <p:cViewPr>
        <p:scale>
          <a:sx n="108" d="100"/>
          <a:sy n="108" d="100"/>
        </p:scale>
        <p:origin x="144" y="-512"/>
      </p:cViewPr>
      <p:guideLst>
        <p:guide orient="horz" pos="2380"/>
        <p:guide pos="4567"/>
        <p:guide pos="4231"/>
        <p:guide orient="horz" pos="2956"/>
        <p:guide pos="3655"/>
        <p:guide orient="horz" pos="1804"/>
        <p:guide pos="3031"/>
        <p:guide pos="8119"/>
        <p:guide orient="horz" pos="1036"/>
        <p:guide orient="horz" pos="35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32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xmlns="" id="{3664C950-186A-9247-9306-89EFEF64A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0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xmlns="" id="{3664C950-186A-9247-9306-89EFEF64A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88" y="3636963"/>
            <a:ext cx="8543925" cy="297497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6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28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61532" y="3930650"/>
            <a:ext cx="9310362" cy="1161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46" b="0" i="0">
                <a:solidFill>
                  <a:srgbClr val="333333"/>
                </a:solidFill>
                <a:latin typeface="Noto Sans Regular" charset="0"/>
                <a:cs typeface="Noto Sans Regular" charset="0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E0428D1-C6EF-7343-B45B-919D3FAA4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8CE0E1C-EB8D-9649-B07F-4A98183C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5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100B22-EB75-7D43-B5E9-0782443C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530" spc="-33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5D49A78-FAC7-5740-9102-BEB8A70E3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23101" y="1862138"/>
            <a:ext cx="5486399" cy="50403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9FB8846-D0FF-C24A-804A-BCBC4808B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5D6176B-7127-F24D-808A-8F176F5F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5DD6232-D53B-2047-9961-00DBD0B31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4" y="2178050"/>
            <a:ext cx="11585575" cy="266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C8A3FF5-4BAF-B048-9695-C8372C848A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160962"/>
            <a:ext cx="13433425" cy="181768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3FDC88C-3C9E-DE4B-8187-FC666CB9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728DD7B-8948-3B46-B198-B6CC0CF8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0D3E49-9656-6B4D-AD2A-91B7646C2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35D49A78-FAC7-5740-9102-BEB8A70E3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5513" y="1862138"/>
            <a:ext cx="11583988" cy="5040312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034D54-544E-E140-8C92-536E9CA68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8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373585" y="198383"/>
            <a:ext cx="12686256" cy="872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1C5F94-2918-E148-842D-74CDC8BBA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39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710738" y="7052734"/>
            <a:ext cx="1553240" cy="12139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  <a:p>
            <a:r>
              <a:rPr lang="de-DE"/>
              <a:t>Page </a:t>
            </a:r>
            <a:fld id="{5B7E2E51-D802-4C33-8BEB-5CB27B6C1568}" type="slidenum">
              <a:rPr lang="de-DE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9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F2CC8CBC-C3DC-D546-A09D-8337D4F3F38D}"/>
              </a:ext>
            </a:extLst>
          </p:cNvPr>
          <p:cNvSpPr txBox="1">
            <a:spLocks/>
          </p:cNvSpPr>
          <p:nvPr userDrawn="1"/>
        </p:nvSpPr>
        <p:spPr>
          <a:xfrm>
            <a:off x="3897312" y="7131050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i="0" kern="1200" cap="all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International Conference on Cloud Networking</a:t>
            </a:r>
            <a:endParaRPr lang="en-US" sz="1050" b="0" i="0" dirty="0">
              <a:latin typeface="Noto Sans Regular" charset="0"/>
            </a:endParaRPr>
          </a:p>
        </p:txBody>
      </p:sp>
      <p:sp>
        <p:nvSpPr>
          <p:cNvPr id="9" name="Text Box 52">
            <a:extLst>
              <a:ext uri="{FF2B5EF4-FFF2-40B4-BE49-F238E27FC236}">
                <a16:creationId xmlns:a16="http://schemas.microsoft.com/office/drawing/2014/main" xmlns="" id="{69EF9D72-205B-4448-B186-DF7201AB43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8312" y="7207250"/>
            <a:ext cx="1588040" cy="23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316" tIns="39158" rIns="78316" bIns="39158">
            <a:spAutoFit/>
          </a:bodyPr>
          <a:lstStyle/>
          <a:p>
            <a:pPr defTabSz="78374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0" i="0" dirty="0">
                <a:solidFill>
                  <a:schemeClr val="accent2">
                    <a:lumMod val="7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Futurewei Technologies</a:t>
            </a:r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xmlns="" id="{080DCAB0-0D5C-3E45-8C04-29CB5B3A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401638"/>
            <a:ext cx="115855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DFE95C2-1E19-A549-ADEE-EED6B714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011363"/>
            <a:ext cx="11585575" cy="479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55BFB1-7BD3-4348-80A2-C7ECCFEDF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6900" y="7004050"/>
            <a:ext cx="3022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oto Sans Regular" charset="0"/>
              </a:defRPr>
            </a:lvl1pPr>
          </a:lstStyle>
          <a:p>
            <a:fld id="{BEE014CC-7E36-F84B-B07E-140A9B2E14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C49DC2-9FD8-EF49-83A4-5529BFE021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850" y="71875"/>
            <a:ext cx="1615441" cy="5307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4" r:id="rId4"/>
    <p:sldLayoutId id="2147483665" r:id="rId5"/>
    <p:sldLayoutId id="2147483667" r:id="rId6"/>
    <p:sldLayoutId id="2147483671" r:id="rId7"/>
    <p:sldLayoutId id="2147483672" r:id="rId8"/>
  </p:sldLayoutIdLst>
  <p:hf hdr="0" ftr="0" dt="0"/>
  <p:txStyles>
    <p:titleStyle>
      <a:lvl1pPr>
        <a:defRPr sz="5530" b="0" i="0" spc="-350" baseline="0">
          <a:solidFill>
            <a:schemeClr val="tx1">
              <a:lumMod val="65000"/>
              <a:lumOff val="35000"/>
            </a:schemeClr>
          </a:solidFill>
          <a:latin typeface="Noto Sans Regular" charset="0"/>
          <a:ea typeface="Noto Sans Regular" charset="0"/>
          <a:cs typeface="Noto Sans Regular" charset="0"/>
        </a:defRPr>
      </a:lvl1pPr>
    </p:titleStyle>
    <p:bodyStyle>
      <a:lvl1pPr marL="0">
        <a:defRPr sz="3300" b="0" i="0" baseline="0">
          <a:latin typeface="Noto Sans Regular" charset="0"/>
          <a:ea typeface="Noto Sans Regular" charset="0"/>
          <a:cs typeface="Noto Sans Regular" charset="0"/>
        </a:defRPr>
      </a:lvl1pPr>
      <a:lvl2pPr marL="575020">
        <a:defRPr b="0" i="0">
          <a:latin typeface="Noto Sans Regular" charset="0"/>
          <a:ea typeface="Noto Sans Regular" charset="0"/>
          <a:cs typeface="Noto Sans Regular" charset="0"/>
        </a:defRPr>
      </a:lvl2pPr>
      <a:lvl3pPr marL="1150041">
        <a:defRPr b="0" i="0">
          <a:latin typeface="Noto Sans Regular" charset="0"/>
          <a:ea typeface="Noto Sans Regular" charset="0"/>
          <a:cs typeface="Noto Sans Regular" charset="0"/>
        </a:defRPr>
      </a:lvl3pPr>
      <a:lvl4pPr marL="1725061">
        <a:defRPr b="0" i="0">
          <a:latin typeface="Noto Sans Regular" charset="0"/>
          <a:ea typeface="Noto Sans Regular" charset="0"/>
          <a:cs typeface="Noto Sans Regular" charset="0"/>
        </a:defRPr>
      </a:lvl4pPr>
      <a:lvl5pPr marL="2300082">
        <a:defRPr b="0" i="0">
          <a:latin typeface="Noto Sans Regular" charset="0"/>
          <a:ea typeface="Noto Sans Regular" charset="0"/>
          <a:cs typeface="Noto Sans Regular" charset="0"/>
        </a:defRPr>
      </a:lvl5pPr>
      <a:lvl6pPr marL="2875102">
        <a:defRPr>
          <a:latin typeface="+mn-lt"/>
          <a:ea typeface="+mn-ea"/>
          <a:cs typeface="+mn-cs"/>
        </a:defRPr>
      </a:lvl6pPr>
      <a:lvl7pPr marL="3450123">
        <a:defRPr>
          <a:latin typeface="+mn-lt"/>
          <a:ea typeface="+mn-ea"/>
          <a:cs typeface="+mn-cs"/>
        </a:defRPr>
      </a:lvl7pPr>
      <a:lvl8pPr marL="4025143">
        <a:defRPr>
          <a:latin typeface="+mn-lt"/>
          <a:ea typeface="+mn-ea"/>
          <a:cs typeface="+mn-cs"/>
        </a:defRPr>
      </a:lvl8pPr>
      <a:lvl9pPr marL="460016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75020">
        <a:defRPr>
          <a:latin typeface="+mn-lt"/>
          <a:ea typeface="+mn-ea"/>
          <a:cs typeface="+mn-cs"/>
        </a:defRPr>
      </a:lvl2pPr>
      <a:lvl3pPr marL="1150041">
        <a:defRPr>
          <a:latin typeface="+mn-lt"/>
          <a:ea typeface="+mn-ea"/>
          <a:cs typeface="+mn-cs"/>
        </a:defRPr>
      </a:lvl3pPr>
      <a:lvl4pPr marL="1725061">
        <a:defRPr>
          <a:latin typeface="+mn-lt"/>
          <a:ea typeface="+mn-ea"/>
          <a:cs typeface="+mn-cs"/>
        </a:defRPr>
      </a:lvl4pPr>
      <a:lvl5pPr marL="2300082">
        <a:defRPr>
          <a:latin typeface="+mn-lt"/>
          <a:ea typeface="+mn-ea"/>
          <a:cs typeface="+mn-cs"/>
        </a:defRPr>
      </a:lvl5pPr>
      <a:lvl6pPr marL="2875102">
        <a:defRPr>
          <a:latin typeface="+mn-lt"/>
          <a:ea typeface="+mn-ea"/>
          <a:cs typeface="+mn-cs"/>
        </a:defRPr>
      </a:lvl6pPr>
      <a:lvl7pPr marL="3450123">
        <a:defRPr>
          <a:latin typeface="+mn-lt"/>
          <a:ea typeface="+mn-ea"/>
          <a:cs typeface="+mn-cs"/>
        </a:defRPr>
      </a:lvl7pPr>
      <a:lvl8pPr marL="4025143">
        <a:defRPr>
          <a:latin typeface="+mn-lt"/>
          <a:ea typeface="+mn-ea"/>
          <a:cs typeface="+mn-cs"/>
        </a:defRPr>
      </a:lvl8pPr>
      <a:lvl9pPr marL="460016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8" Type="http://schemas.openxmlformats.org/officeDocument/2006/relationships/image" Target="../media/image12.sv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kmakhija@Futurewei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07" y="1568450"/>
            <a:ext cx="9420507" cy="4876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12" y="349250"/>
            <a:ext cx="10948638" cy="2231313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 algn="ctr">
              <a:spcBef>
                <a:spcPts val="119"/>
              </a:spcBef>
            </a:pPr>
            <a:r>
              <a:rPr lang="en-US" sz="7200" spc="-440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Network Technologies for 2030 Networks</a:t>
            </a:r>
            <a:endParaRPr sz="7200" dirty="0">
              <a:latin typeface="Noto Sans Regular" charset="0"/>
              <a:cs typeface="Noto Sans Regular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712" y="2711450"/>
            <a:ext cx="10350606" cy="956990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algn="ctr">
              <a:spcBef>
                <a:spcPts val="119"/>
              </a:spcBef>
            </a:pPr>
            <a:r>
              <a:rPr lang="en-US" sz="3018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Delivering the Promise </a:t>
            </a:r>
            <a:endParaRPr lang="en-US" sz="3018" spc="-38" dirty="0" smtClean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r>
              <a:rPr lang="en-US" sz="3018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of</a:t>
            </a:r>
            <a:r>
              <a:rPr lang="en-US" sz="3018" spc="-38" dirty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  Future Media by 2030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F0A63FC-E743-6C42-A854-0002FD0F781F}"/>
              </a:ext>
            </a:extLst>
          </p:cNvPr>
          <p:cNvSpPr txBox="1"/>
          <p:nvPr/>
        </p:nvSpPr>
        <p:spPr>
          <a:xfrm>
            <a:off x="87312" y="4311650"/>
            <a:ext cx="10744200" cy="2972542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algn="ctr">
              <a:spcBef>
                <a:spcPts val="119"/>
              </a:spcBef>
            </a:pPr>
            <a:r>
              <a:rPr lang="en-US" sz="2800" spc="-38" dirty="0" err="1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Toerless.Eckert@Futurewei.com</a:t>
            </a: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, </a:t>
            </a:r>
            <a:b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</a:br>
            <a:r>
              <a:rPr lang="en-US" sz="28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Santa Clara, CA,  USA</a:t>
            </a:r>
          </a:p>
          <a:p>
            <a:pPr algn="ctr">
              <a:spcBef>
                <a:spcPts val="119"/>
              </a:spcBef>
            </a:pPr>
            <a:endParaRPr lang="en-US" sz="2800" spc="-38" dirty="0" smtClean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endParaRPr lang="en-US" sz="28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endParaRPr lang="en-US" sz="28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  <a:p>
            <a:pPr algn="ctr">
              <a:spcBef>
                <a:spcPts val="119"/>
              </a:spcBef>
            </a:pPr>
            <a:r>
              <a:rPr lang="en-US" sz="2400" b="1" dirty="0"/>
              <a:t>IEEE International Conference on Cloud </a:t>
            </a:r>
            <a:r>
              <a:rPr lang="en-US" sz="2400" b="1" dirty="0" smtClean="0"/>
              <a:t>Networking</a:t>
            </a:r>
          </a:p>
          <a:p>
            <a:pPr algn="ctr">
              <a:spcBef>
                <a:spcPts val="119"/>
              </a:spcBef>
            </a:pPr>
            <a:r>
              <a:rPr lang="en-US" sz="2400" spc="-38" dirty="0" smtClean="0">
                <a:solidFill>
                  <a:srgbClr val="333333"/>
                </a:solidFill>
                <a:latin typeface="Noto Sans Regular" charset="0"/>
                <a:cs typeface="Noto Sans Regular" charset="0"/>
              </a:rPr>
              <a:t>6. November 2019, Coimbra, Portugal</a:t>
            </a:r>
            <a:endParaRPr lang="en-US" sz="2400" spc="-38" dirty="0">
              <a:solidFill>
                <a:srgbClr val="333333"/>
              </a:solidFill>
              <a:latin typeface="Noto Sans Regular" charset="0"/>
              <a:cs typeface="Noto Sans Regular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14EBE0-1E70-0B41-83A9-037A2BA91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669712" y="6216650"/>
            <a:ext cx="1371600" cy="838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610689"/>
            <a:ext cx="11888788" cy="1338761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BPP – Big Packet Protocol</a:t>
            </a:r>
            <a:b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spc="-35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3200" spc="-350" dirty="0" smtClean="0">
                <a:solidFill>
                  <a:schemeClr val="bg1">
                    <a:lumMod val="50000"/>
                  </a:schemeClr>
                </a:solidFill>
              </a:rPr>
              <a:t>rchitecting the next-generation forwarding plane</a:t>
            </a:r>
            <a:endParaRPr sz="3200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2025650"/>
            <a:ext cx="8458200" cy="5530850"/>
          </a:xfrm>
        </p:spPr>
        <p:txBody>
          <a:bodyPr>
            <a:normAutofit/>
          </a:bodyPr>
          <a:lstStyle/>
          <a:p>
            <a:pPr algn="l">
              <a:tabLst>
                <a:tab pos="446439" algn="l"/>
                <a:tab pos="44723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Network evolution so far: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dirty="0" smtClean="0">
                <a:solidFill>
                  <a:schemeClr val="tx1"/>
                </a:solidFill>
              </a:rPr>
              <a:t>Primarily </a:t>
            </a:r>
            <a:r>
              <a:rPr lang="en-US" sz="1800" dirty="0" smtClean="0">
                <a:solidFill>
                  <a:schemeClr val="tx1"/>
                </a:solidFill>
              </a:rPr>
              <a:t>evolution </a:t>
            </a:r>
            <a:r>
              <a:rPr lang="en-US" sz="1800" dirty="0" smtClean="0">
                <a:solidFill>
                  <a:schemeClr val="tx1"/>
                </a:solidFill>
              </a:rPr>
              <a:t>of management/(control) plane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Very complex , incrementally grown forwarding planes: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600" dirty="0">
                <a:solidFill>
                  <a:schemeClr val="tx1"/>
                </a:solidFill>
              </a:rPr>
              <a:t>	D</a:t>
            </a:r>
            <a:r>
              <a:rPr lang="en-US" sz="1600" dirty="0" smtClean="0">
                <a:solidFill>
                  <a:schemeClr val="tx1"/>
                </a:solidFill>
              </a:rPr>
              <a:t>uplicating efforts, limited in flexibility, Little/not  App-“programmable”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600" dirty="0" smtClean="0">
                <a:solidFill>
                  <a:schemeClr val="tx1"/>
                </a:solidFill>
              </a:rPr>
              <a:t>	Various bad limitations. E.g.:</a:t>
            </a:r>
          </a:p>
          <a:p>
            <a:pPr algn="l">
              <a:tabLst>
                <a:tab pos="446439" algn="l"/>
                <a:tab pos="447238" algn="l"/>
              </a:tabLst>
            </a:pPr>
            <a:endParaRPr lang="en-US" sz="16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</a:rPr>
              <a:t>IPv4 / IPv6, per-feature extension header, parameters per-hop SRv6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</a:rPr>
              <a:t>		fixed size addresses, minimal changeable by network, </a:t>
            </a:r>
            <a:r>
              <a:rPr lang="is-IS" sz="1600" i="1" dirty="0" smtClean="0">
                <a:solidFill>
                  <a:schemeClr val="tx1"/>
                </a:solidFill>
              </a:rPr>
              <a:t>…</a:t>
            </a:r>
            <a:endParaRPr lang="en-US" sz="1600" i="1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600" i="1" dirty="0">
                <a:solidFill>
                  <a:schemeClr val="tx1"/>
                </a:solidFill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</a:rPr>
              <a:t>MPLS, fixed size addresses, hacked bottom of stack parameters,</a:t>
            </a:r>
            <a:r>
              <a:rPr lang="is-IS" sz="1600" i="1" dirty="0" smtClean="0">
                <a:solidFill>
                  <a:schemeClr val="tx1"/>
                </a:solidFill>
              </a:rPr>
              <a:t>…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600" i="1" dirty="0">
                <a:solidFill>
                  <a:schemeClr val="tx1"/>
                </a:solidFill>
              </a:rPr>
              <a:t>	</a:t>
            </a:r>
            <a:r>
              <a:rPr lang="is-IS" sz="1600" i="1" dirty="0" smtClean="0">
                <a:solidFill>
                  <a:schemeClr val="tx1"/>
                </a:solidFill>
              </a:rPr>
              <a:t>Ethernet, often same or better QoS features than IP/IP, but all different.</a:t>
            </a:r>
          </a:p>
          <a:p>
            <a:pPr algn="l">
              <a:tabLst>
                <a:tab pos="446439" algn="l"/>
                <a:tab pos="447238" algn="l"/>
              </a:tabLst>
            </a:pPr>
            <a:endParaRPr lang="is-IS" sz="1600" i="1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800" dirty="0" smtClean="0">
                <a:solidFill>
                  <a:schemeClr val="tx1"/>
                </a:solidFill>
              </a:rPr>
              <a:t>Programmable networks / slices / 2030 services (high precision,..)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600" i="1" dirty="0" smtClean="0">
                <a:solidFill>
                  <a:schemeClr val="tx1"/>
                </a:solidFill>
              </a:rPr>
              <a:t>		</a:t>
            </a:r>
            <a:r>
              <a:rPr lang="is-IS" sz="1800" i="1" dirty="0">
                <a:solidFill>
                  <a:schemeClr val="tx1"/>
                </a:solidFill>
              </a:rPr>
              <a:t>V</a:t>
            </a:r>
            <a:r>
              <a:rPr lang="is-IS" sz="1800" i="1" dirty="0" smtClean="0">
                <a:solidFill>
                  <a:schemeClr val="tx1"/>
                </a:solidFill>
              </a:rPr>
              <a:t>ery challenging (if not impossible) to build well within this maze</a:t>
            </a:r>
            <a:endParaRPr lang="is-IS" sz="1400" i="1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endParaRPr lang="is-IS" sz="1600" i="1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800" dirty="0" smtClean="0">
                <a:solidFill>
                  <a:schemeClr val="tx1"/>
                </a:solidFill>
              </a:rPr>
              <a:t>Can we design / frame a better, unified forwarding plane ?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800" dirty="0" smtClean="0">
                <a:solidFill>
                  <a:schemeClr val="tx1"/>
                </a:solidFill>
              </a:rPr>
              <a:t>	</a:t>
            </a:r>
            <a:r>
              <a:rPr lang="is-IS" sz="1800" b="1" dirty="0" smtClean="0">
                <a:solidFill>
                  <a:srgbClr val="00B050"/>
                </a:solidFill>
              </a:rPr>
              <a:t>Unify / superceed existing solutions, extensible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800" dirty="0" smtClean="0">
                <a:solidFill>
                  <a:schemeClr val="tx1"/>
                </a:solidFill>
              </a:rPr>
              <a:t>	</a:t>
            </a:r>
            <a:r>
              <a:rPr lang="is-IS" sz="1800" b="1" dirty="0" smtClean="0">
                <a:solidFill>
                  <a:srgbClr val="00B050"/>
                </a:solidFill>
              </a:rPr>
              <a:t>(SLO) “Service Level Objective” based – </a:t>
            </a:r>
            <a:r>
              <a:rPr lang="is-IS" sz="1800" b="1" spc="-150" dirty="0" smtClean="0">
                <a:solidFill>
                  <a:srgbClr val="00B050"/>
                </a:solidFill>
              </a:rPr>
              <a:t>“Do What i Mean Networking”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is-IS" sz="1800" dirty="0">
                <a:solidFill>
                  <a:schemeClr val="tx1"/>
                </a:solidFill>
              </a:rPr>
              <a:t>	</a:t>
            </a:r>
            <a:r>
              <a:rPr lang="is-IS" sz="1800" i="1" dirty="0" smtClean="0">
                <a:solidFill>
                  <a:schemeClr val="tx1"/>
                </a:solidFill>
              </a:rPr>
              <a:t>Without all the boring bits of history</a:t>
            </a:r>
            <a:endParaRPr lang="en-US" sz="1800" i="1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endParaRPr lang="is-IS" sz="1600" dirty="0" smtClean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669712" y="2616549"/>
            <a:ext cx="1543754" cy="927487"/>
            <a:chOff x="3194813" y="1044859"/>
            <a:chExt cx="2398029" cy="1346978"/>
          </a:xfrm>
        </p:grpSpPr>
        <p:pic>
          <p:nvPicPr>
            <p:cNvPr id="62" name="Picture 4" descr="Image result for Huawei SD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813" y="1044859"/>
              <a:ext cx="2398029" cy="134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62"/>
            <p:cNvSpPr/>
            <p:nvPr/>
          </p:nvSpPr>
          <p:spPr bwMode="auto">
            <a:xfrm>
              <a:off x="5190928" y="1316034"/>
              <a:ext cx="321598" cy="7917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endParaRPr>
            </a:p>
          </p:txBody>
        </p:sp>
      </p:grpSp>
      <p:pic>
        <p:nvPicPr>
          <p:cNvPr id="53" name="Picture 2" descr="Image result for huawei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821" y="958850"/>
            <a:ext cx="1411136" cy="8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 bwMode="auto">
          <a:xfrm>
            <a:off x="10450512" y="14160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Traditional</a:t>
            </a: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networks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0526712" y="30924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SDN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0374312" y="47688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NFV &amp; SFC</a:t>
            </a:r>
          </a:p>
        </p:txBody>
      </p:sp>
      <p:pic>
        <p:nvPicPr>
          <p:cNvPr id="60" name="Picture 6" descr="Image result for nf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137" y="4374295"/>
            <a:ext cx="1606505" cy="10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1773721" y="6216650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宋体" charset="-122"/>
                <a:cs typeface="宋体"/>
              </a:rPr>
              <a:t>BPP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712" y="1035050"/>
            <a:ext cx="842683" cy="662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 bwMode="auto">
          <a:xfrm>
            <a:off x="9764712" y="8826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Physical servers</a:t>
            </a: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pic>
        <p:nvPicPr>
          <p:cNvPr id="79" name="Picture 8" descr="dockernewher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912" y="4616450"/>
            <a:ext cx="946922" cy="7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 bwMode="auto">
          <a:xfrm>
            <a:off x="9840912" y="43878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Containers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712" y="6445250"/>
            <a:ext cx="828244" cy="65479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9764712" y="61404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Serverless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(“Lambda”)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9840912" y="2635250"/>
            <a:ext cx="12715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VM –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IaaS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,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PaaS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pic>
        <p:nvPicPr>
          <p:cNvPr id="84" name="Picture 6" descr="Image result for virtual mach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2" y="2940050"/>
            <a:ext cx="1294636" cy="5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ight Arrow 87"/>
          <p:cNvSpPr/>
          <p:nvPr/>
        </p:nvSpPr>
        <p:spPr bwMode="auto">
          <a:xfrm rot="5400000">
            <a:off x="12172508" y="2049930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89" name="Right Arrow 88"/>
          <p:cNvSpPr/>
          <p:nvPr/>
        </p:nvSpPr>
        <p:spPr bwMode="auto">
          <a:xfrm rot="5400000">
            <a:off x="12172508" y="3802530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90" name="Right Arrow 89"/>
          <p:cNvSpPr/>
          <p:nvPr/>
        </p:nvSpPr>
        <p:spPr bwMode="auto">
          <a:xfrm rot="5400000">
            <a:off x="12172508" y="5561485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91" name="Right Arrow 90"/>
          <p:cNvSpPr/>
          <p:nvPr/>
        </p:nvSpPr>
        <p:spPr bwMode="auto">
          <a:xfrm rot="5400000">
            <a:off x="9278468" y="2035991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5400000">
            <a:off x="9278468" y="3793737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9788525" y="6557169"/>
            <a:ext cx="1957387" cy="6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“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Networkless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宋体"/>
              </a:rPr>
              <a:t> ?!”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8697912" y="882650"/>
            <a:ext cx="4495800" cy="11430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8697912" y="2559050"/>
            <a:ext cx="4495800" cy="11430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8697912" y="6064250"/>
            <a:ext cx="4495800" cy="11430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8697912" y="4311650"/>
            <a:ext cx="4495800" cy="11430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 bwMode="auto">
          <a:xfrm rot="5400000">
            <a:off x="9302218" y="5539410"/>
            <a:ext cx="385763" cy="480076"/>
          </a:xfrm>
          <a:prstGeom prst="rightArrow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宋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07512" y="7187168"/>
            <a:ext cx="370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Application/DC </a:t>
            </a:r>
            <a:r>
              <a:rPr lang="en-US" dirty="0" smtClean="0"/>
              <a:t>vs. Network evolution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 flipH="1">
            <a:off x="2373312" y="882650"/>
            <a:ext cx="914400" cy="381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 rot="20946516" flipH="1">
            <a:off x="1813970" y="-409802"/>
            <a:ext cx="3371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Better</a:t>
            </a:r>
            <a:endParaRPr lang="en-US" sz="32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120650"/>
            <a:ext cx="11888788" cy="1338761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BPP – Big Packet Protocol</a:t>
            </a:r>
            <a:b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spc="-350" dirty="0" smtClean="0">
                <a:solidFill>
                  <a:srgbClr val="00B050"/>
                </a:solidFill>
              </a:rPr>
              <a:t>Key architectural aspect for flexibility</a:t>
            </a:r>
            <a:endParaRPr sz="3200" spc="-350" dirty="0">
              <a:solidFill>
                <a:srgbClr val="00B05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1720850"/>
            <a:ext cx="8534400" cy="5029200"/>
          </a:xfrm>
        </p:spPr>
        <p:txBody>
          <a:bodyPr>
            <a:normAutofit fontScale="85000" lnSpcReduction="10000"/>
          </a:bodyPr>
          <a:lstStyle/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Actions, Parameters and </a:t>
            </a:r>
            <a:r>
              <a:rPr lang="en-US" sz="2800" dirty="0" smtClean="0">
                <a:solidFill>
                  <a:schemeClr val="tx1"/>
                </a:solidFill>
              </a:rPr>
              <a:t>Metadata</a:t>
            </a:r>
            <a:endParaRPr lang="en-US" sz="200" dirty="0">
              <a:solidFill>
                <a:schemeClr val="tx1"/>
              </a:solidFill>
            </a:endParaRPr>
          </a:p>
          <a:p>
            <a:pPr marL="915988" indent="-458788" algn="l">
              <a:tabLst>
                <a:tab pos="44608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Actions </a:t>
            </a:r>
            <a:r>
              <a:rPr lang="en-US" sz="2000" dirty="0">
                <a:solidFill>
                  <a:schemeClr val="tx1"/>
                </a:solidFill>
              </a:rPr>
              <a:t>(Commands) as Unit of forwarding plane extensibility</a:t>
            </a:r>
          </a:p>
          <a:p>
            <a:pPr marL="457200" algn="l">
              <a:tabLst>
                <a:tab pos="44608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Per </a:t>
            </a:r>
            <a:r>
              <a:rPr lang="en-US" sz="2000" dirty="0">
                <a:solidFill>
                  <a:schemeClr val="tx1"/>
                </a:solidFill>
              </a:rPr>
              <a:t>action parameters, but cross-action shared </a:t>
            </a:r>
            <a:r>
              <a:rPr lang="en-US" sz="2000" dirty="0" smtClean="0">
                <a:solidFill>
                  <a:schemeClr val="tx1"/>
                </a:solidFill>
              </a:rPr>
              <a:t>metadata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	 (to minimize headers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915988" indent="-458788" algn="l">
              <a:tabLst>
                <a:tab pos="44608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Explicit </a:t>
            </a:r>
            <a:r>
              <a:rPr lang="en-US" sz="2000" dirty="0">
                <a:solidFill>
                  <a:schemeClr val="tx1"/>
                </a:solidFill>
              </a:rPr>
              <a:t>indication of </a:t>
            </a:r>
            <a:r>
              <a:rPr lang="en-US" sz="2000" dirty="0" err="1" smtClean="0">
                <a:solidFill>
                  <a:schemeClr val="tx1"/>
                </a:solidFill>
              </a:rPr>
              <a:t>sequentialization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/ parallelization of actions</a:t>
            </a:r>
          </a:p>
          <a:p>
            <a:pPr algn="l">
              <a:tabLst>
                <a:tab pos="446439" algn="l"/>
                <a:tab pos="447238" algn="l"/>
              </a:tabLst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 err="1" smtClean="0">
                <a:solidFill>
                  <a:schemeClr val="tx1"/>
                </a:solidFill>
              </a:rPr>
              <a:t>Flowlets</a:t>
            </a:r>
            <a:r>
              <a:rPr lang="en-US" sz="2800" dirty="0" smtClean="0">
                <a:solidFill>
                  <a:schemeClr val="tx1"/>
                </a:solidFill>
              </a:rPr>
              <a:t>: Integrated state-full and state-less Actions</a:t>
            </a:r>
          </a:p>
          <a:p>
            <a:pPr marL="11113" indent="446088" algn="l">
              <a:tabLst>
                <a:tab pos="446088" algn="l"/>
              </a:tabLst>
            </a:pPr>
            <a:r>
              <a:rPr lang="en-US" sz="2000" dirty="0">
                <a:solidFill>
                  <a:schemeClr val="tx1"/>
                </a:solidFill>
              </a:rPr>
              <a:t>Per flow actions minimize per-packet </a:t>
            </a:r>
            <a:r>
              <a:rPr lang="en-US" sz="2000" dirty="0" smtClean="0">
                <a:solidFill>
                  <a:schemeClr val="tx1"/>
                </a:solidFill>
              </a:rPr>
              <a:t>header</a:t>
            </a:r>
          </a:p>
          <a:p>
            <a:pPr marL="11113" indent="446088" algn="l">
              <a:tabLst>
                <a:tab pos="44608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Per-packet actions allow scale to arbitrary number of flows in network.</a:t>
            </a:r>
          </a:p>
          <a:p>
            <a:pPr marL="11113" indent="446088" algn="l">
              <a:tabLst>
                <a:tab pos="44608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Not all actions can be performed per packet, e.g.: limit rate to X Mbps</a:t>
            </a:r>
          </a:p>
          <a:p>
            <a:pPr algn="l">
              <a:tabLst>
                <a:tab pos="446439" algn="l"/>
                <a:tab pos="447238" algn="l"/>
              </a:tabLst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Efficient stacking </a:t>
            </a:r>
            <a:r>
              <a:rPr lang="en-US" sz="2800" dirty="0" smtClean="0">
                <a:solidFill>
                  <a:schemeClr val="tx1"/>
                </a:solidFill>
              </a:rPr>
              <a:t>or merging </a:t>
            </a:r>
            <a:r>
              <a:rPr lang="en-US" sz="2800" dirty="0">
                <a:solidFill>
                  <a:schemeClr val="tx1"/>
                </a:solidFill>
              </a:rPr>
              <a:t>of headers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Generalization of MPLS/SR concept for efficient layering / tunneling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Look-ahead </a:t>
            </a:r>
            <a:r>
              <a:rPr lang="en-US" sz="2000" dirty="0">
                <a:solidFill>
                  <a:schemeClr val="tx1"/>
                </a:solidFill>
              </a:rPr>
              <a:t>across multiple headers ?</a:t>
            </a:r>
            <a:endParaRPr lang="en-US" sz="1800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 smtClean="0">
                <a:solidFill>
                  <a:schemeClr val="tx1"/>
                </a:solidFill>
              </a:rPr>
              <a:t>Support for different address lengths</a:t>
            </a:r>
          </a:p>
          <a:p>
            <a:pPr marL="457200" algn="l">
              <a:tabLst>
                <a:tab pos="446088" algn="l"/>
              </a:tabLst>
            </a:pPr>
            <a:r>
              <a:rPr lang="en-US" sz="1800" dirty="0" smtClean="0">
                <a:solidFill>
                  <a:schemeClr val="tx1"/>
                </a:solidFill>
              </a:rPr>
              <a:t>128 bit too long/inefficient for most private networks , IoT, replace existing solutions</a:t>
            </a:r>
          </a:p>
          <a:p>
            <a:pPr marL="457200" algn="l">
              <a:tabLst>
                <a:tab pos="446088" algn="l"/>
              </a:tabLst>
            </a:pPr>
            <a:r>
              <a:rPr lang="en-US" sz="1800" dirty="0" smtClean="0">
                <a:solidFill>
                  <a:schemeClr val="tx1"/>
                </a:solidFill>
              </a:rPr>
              <a:t>Many open design issues – translation / integration, multiple instances, assignment authorities, </a:t>
            </a:r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383712" y="4042745"/>
            <a:ext cx="3728201" cy="2783505"/>
            <a:chOff x="304800" y="1159846"/>
            <a:chExt cx="4850878" cy="3621704"/>
          </a:xfrm>
        </p:grpSpPr>
        <p:sp>
          <p:nvSpPr>
            <p:cNvPr id="37" name="Round Diagonal Corner Rectangle 36"/>
            <p:cNvSpPr/>
            <p:nvPr/>
          </p:nvSpPr>
          <p:spPr bwMode="auto">
            <a:xfrm>
              <a:off x="3340234" y="1159846"/>
              <a:ext cx="1756986" cy="3434645"/>
            </a:xfrm>
            <a:prstGeom prst="round2DiagRect">
              <a:avLst/>
            </a:prstGeom>
            <a:solidFill>
              <a:srgbClr val="99CCFF"/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304800" y="1200150"/>
              <a:ext cx="3124200" cy="762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304800" y="2038350"/>
              <a:ext cx="3124200" cy="955941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1956482" y="1267421"/>
              <a:ext cx="1230922" cy="2286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800" dirty="0" err="1">
                  <a:latin typeface="Arial" charset="0"/>
                </a:rPr>
                <a:t>Config</a:t>
              </a:r>
              <a:r>
                <a:rPr lang="en-US" sz="800" dirty="0">
                  <a:latin typeface="Arial" charset="0"/>
                </a:rPr>
                <a:t> Interface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1957470" y="1657828"/>
              <a:ext cx="1229933" cy="2286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800" dirty="0">
                  <a:latin typeface="Arial" charset="0"/>
                </a:rPr>
                <a:t>Output Interface</a:t>
              </a:r>
              <a:endPara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403946" y="2363680"/>
              <a:ext cx="967993" cy="46083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Routing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900" dirty="0">
                  <a:latin typeface="Arial" charset="0"/>
                </a:rPr>
                <a:t>Protocols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379161" y="2320257"/>
              <a:ext cx="924859" cy="3048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Transport</a:t>
              </a: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2349853" y="2364507"/>
              <a:ext cx="976224" cy="4600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Resilience</a:t>
              </a:r>
              <a:r>
                <a:rPr kumimoji="0" lang="en-US" sz="9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 (ISSU) </a:t>
              </a:r>
              <a:r>
                <a:rPr kumimoji="0" lang="mr-IN" sz="900" b="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…</a:t>
              </a: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304800" y="3562350"/>
              <a:ext cx="3124200" cy="1219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1015469" y="3806849"/>
              <a:ext cx="953818" cy="304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900" dirty="0">
                  <a:latin typeface="Arial" charset="0"/>
                </a:rPr>
                <a:t>FIB Tables 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51254" y="4164478"/>
              <a:ext cx="3031290" cy="530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1452417" y="2666693"/>
              <a:ext cx="768980" cy="30795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Policies</a:t>
              </a: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36829" y="4341295"/>
              <a:ext cx="685800" cy="21134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Receive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359254" y="4217307"/>
              <a:ext cx="862144" cy="234380"/>
            </a:xfrm>
            <a:prstGeom prst="roundRect">
              <a:avLst/>
            </a:prstGeom>
            <a:gradFill flip="none" rotWithShape="1">
              <a:gsLst>
                <a:gs pos="0">
                  <a:srgbClr val="03BBBD">
                    <a:tint val="66000"/>
                    <a:satMod val="160000"/>
                  </a:srgbClr>
                </a:gs>
                <a:gs pos="50000">
                  <a:srgbClr val="03BBBD">
                    <a:tint val="44500"/>
                    <a:satMod val="160000"/>
                  </a:srgbClr>
                </a:gs>
                <a:gs pos="100000">
                  <a:srgbClr val="03BBBD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600">
                  <a:latin typeface="Arial" charset="0"/>
                </a:rPr>
                <a:t>Process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2584384" y="4341295"/>
              <a:ext cx="764030" cy="25319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600" dirty="0">
                  <a:latin typeface="Arial" charset="0"/>
                </a:rPr>
                <a:t>Transmit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82192" y="4504515"/>
              <a:ext cx="509431" cy="200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CC9900"/>
                </a:buClr>
              </a:pPr>
              <a:r>
                <a:rPr lang="en-US" sz="400">
                  <a:solidFill>
                    <a:schemeClr val="bg1"/>
                  </a:solidFill>
                  <a:latin typeface="Arial" charset="0"/>
                </a:rPr>
                <a:t>ASIC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3420" y="1174044"/>
              <a:ext cx="1151734" cy="32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Management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4553" y="2016781"/>
              <a:ext cx="745019" cy="32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Control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0132" y="3530711"/>
              <a:ext cx="1379077" cy="32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Data Plane on LC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555021" y="1988884"/>
              <a:ext cx="1340464" cy="857580"/>
              <a:chOff x="7340619" y="1251230"/>
              <a:chExt cx="1298238" cy="659839"/>
            </a:xfrm>
            <a:solidFill>
              <a:srgbClr val="CCECFF"/>
            </a:solidFill>
          </p:grpSpPr>
          <p:sp>
            <p:nvSpPr>
              <p:cNvPr id="113" name="Round Diagonal Corner Rectangle 112"/>
              <p:cNvSpPr/>
              <p:nvPr/>
            </p:nvSpPr>
            <p:spPr bwMode="auto">
              <a:xfrm>
                <a:off x="7345031" y="1251230"/>
                <a:ext cx="1289415" cy="65983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340619" y="1329538"/>
                <a:ext cx="1298238" cy="40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Monitoring </a:t>
                </a:r>
              </a:p>
              <a:p>
                <a:r>
                  <a:rPr lang="en-US" sz="1000" dirty="0"/>
                  <a:t>Agent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612905" y="1211317"/>
              <a:ext cx="1298238" cy="675936"/>
              <a:chOff x="7340619" y="1251230"/>
              <a:chExt cx="1298238" cy="675936"/>
            </a:xfrm>
          </p:grpSpPr>
          <p:sp>
            <p:nvSpPr>
              <p:cNvPr id="111" name="Round Diagonal Corner Rectangle 110"/>
              <p:cNvSpPr/>
              <p:nvPr/>
            </p:nvSpPr>
            <p:spPr bwMode="auto">
              <a:xfrm>
                <a:off x="7345031" y="1251230"/>
                <a:ext cx="1289415" cy="65983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CCECFF"/>
              </a:solidFill>
              <a:ln>
                <a:solidFill>
                  <a:schemeClr val="tx1"/>
                </a:solidFill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340619" y="1406571"/>
                <a:ext cx="1298238" cy="520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Management Interface Agent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543554" y="3797166"/>
              <a:ext cx="1320334" cy="720823"/>
              <a:chOff x="7345031" y="1217292"/>
              <a:chExt cx="1289415" cy="778640"/>
            </a:xfrm>
            <a:solidFill>
              <a:srgbClr val="CCECFF"/>
            </a:solidFill>
          </p:grpSpPr>
          <p:sp>
            <p:nvSpPr>
              <p:cNvPr id="109" name="Round Diagonal Corner Rectangle 108"/>
              <p:cNvSpPr/>
              <p:nvPr/>
            </p:nvSpPr>
            <p:spPr bwMode="auto">
              <a:xfrm>
                <a:off x="7345031" y="1251230"/>
                <a:ext cx="1289415" cy="65983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7387048" y="1217292"/>
                <a:ext cx="1242514" cy="77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BPP Processing</a:t>
                </a:r>
              </a:p>
              <a:p>
                <a:r>
                  <a:rPr lang="en-US" sz="1000" dirty="0"/>
                  <a:t>Forwarding Ctrl Interface</a:t>
                </a: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 bwMode="auto">
            <a:xfrm>
              <a:off x="3188749" y="1789638"/>
              <a:ext cx="377367" cy="334319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 bwMode="auto">
            <a:xfrm flipV="1">
              <a:off x="2235576" y="4243034"/>
              <a:ext cx="1328461" cy="5597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1963851" y="4037342"/>
              <a:ext cx="1579703" cy="96663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4328343" y="2965717"/>
              <a:ext cx="1334303" cy="32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BPP Engine</a:t>
              </a:r>
            </a:p>
          </p:txBody>
        </p:sp>
        <p:sp>
          <p:nvSpPr>
            <p:cNvPr id="72" name="Rounded Rectangle 71"/>
            <p:cNvSpPr/>
            <p:nvPr/>
          </p:nvSpPr>
          <p:spPr bwMode="auto">
            <a:xfrm>
              <a:off x="341461" y="3031918"/>
              <a:ext cx="3088381" cy="48203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 bwMode="auto">
            <a:xfrm flipV="1">
              <a:off x="3196719" y="2890199"/>
              <a:ext cx="588604" cy="326873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57200" y="2986366"/>
              <a:ext cx="1969335" cy="320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Stateful</a:t>
              </a:r>
              <a:r>
                <a:rPr lang="en-US" sz="1000" dirty="0"/>
                <a:t> BPP Info Storage 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2474286" y="3239116"/>
              <a:ext cx="496652" cy="203777"/>
              <a:chOff x="3798913" y="2308829"/>
              <a:chExt cx="496652" cy="203777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3798913" y="2309789"/>
                <a:ext cx="143422" cy="2002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40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3961586" y="2312378"/>
                <a:ext cx="143422" cy="200228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4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120435" y="2308829"/>
                <a:ext cx="175130" cy="20022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400"/>
              </a:p>
            </p:txBody>
          </p:sp>
        </p:grpSp>
        <p:sp>
          <p:nvSpPr>
            <p:cNvPr id="76" name="Rounded Rectangle 75"/>
            <p:cNvSpPr/>
            <p:nvPr/>
          </p:nvSpPr>
          <p:spPr bwMode="auto">
            <a:xfrm>
              <a:off x="2349853" y="3575649"/>
              <a:ext cx="785862" cy="4210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900" dirty="0">
                  <a:latin typeface="Arial" charset="0"/>
                </a:rPr>
                <a:t>Queues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mr-I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…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 bwMode="auto">
            <a:xfrm>
              <a:off x="3118981" y="3703690"/>
              <a:ext cx="414798" cy="211554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67" idx="1"/>
            </p:cNvCxnSpPr>
            <p:nvPr/>
          </p:nvCxnSpPr>
          <p:spPr bwMode="auto">
            <a:xfrm flipV="1">
              <a:off x="1139752" y="4334497"/>
              <a:ext cx="219502" cy="133396"/>
            </a:xfrm>
            <a:prstGeom prst="line">
              <a:avLst/>
            </a:prstGeom>
            <a:ln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68" idx="1"/>
            </p:cNvCxnSpPr>
            <p:nvPr/>
          </p:nvCxnSpPr>
          <p:spPr bwMode="auto">
            <a:xfrm>
              <a:off x="2245919" y="4356148"/>
              <a:ext cx="338465" cy="111745"/>
            </a:xfrm>
            <a:prstGeom prst="line">
              <a:avLst/>
            </a:prstGeom>
            <a:ln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 bwMode="auto">
            <a:xfrm>
              <a:off x="3403258" y="2843716"/>
              <a:ext cx="481271" cy="190496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3555389" y="3066254"/>
              <a:ext cx="1320334" cy="610843"/>
              <a:chOff x="7345031" y="1251230"/>
              <a:chExt cx="1289415" cy="659839"/>
            </a:xfrm>
            <a:solidFill>
              <a:srgbClr val="CCECFF"/>
            </a:solidFill>
          </p:grpSpPr>
          <p:sp>
            <p:nvSpPr>
              <p:cNvPr id="104" name="Round Diagonal Corner Rectangle 103"/>
              <p:cNvSpPr/>
              <p:nvPr/>
            </p:nvSpPr>
            <p:spPr bwMode="auto">
              <a:xfrm>
                <a:off x="7345031" y="1251230"/>
                <a:ext cx="1289415" cy="65983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grpFill/>
              <a:ln>
                <a:solidFill>
                  <a:schemeClr val="tx1"/>
                </a:solidFill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362984" y="1323054"/>
                <a:ext cx="1242514" cy="562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BPP Rules/Policies</a:t>
                </a:r>
                <a:endParaRPr lang="en-US" sz="1000" dirty="0"/>
              </a:p>
            </p:txBody>
          </p:sp>
        </p:grpSp>
        <p:cxnSp>
          <p:nvCxnSpPr>
            <p:cNvPr id="103" name="Straight Arrow Connector 102"/>
            <p:cNvCxnSpPr/>
            <p:nvPr/>
          </p:nvCxnSpPr>
          <p:spPr bwMode="auto">
            <a:xfrm flipH="1">
              <a:off x="4215887" y="3574215"/>
              <a:ext cx="3736" cy="325208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383712" y="1568450"/>
            <a:ext cx="3677693" cy="1934020"/>
            <a:chOff x="416569" y="240314"/>
            <a:chExt cx="8521656" cy="448135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418670" y="990407"/>
              <a:ext cx="2126728" cy="23202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Command header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2548157" y="990407"/>
              <a:ext cx="6371906" cy="2320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Action “increment”</a:t>
              </a: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16569" y="1727495"/>
              <a:ext cx="6381892" cy="2320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Action (contd.)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30377" y="3976060"/>
              <a:ext cx="2126056" cy="232026"/>
            </a:xfrm>
            <a:prstGeom prst="rect">
              <a:avLst/>
            </a:prstGeom>
            <a:solidFill>
              <a:srgbClr val="FF99FF"/>
            </a:solidFill>
            <a:ln>
              <a:solidFill>
                <a:srgbClr val="FF99FF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Metadata</a:t>
              </a: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800955" y="1724017"/>
              <a:ext cx="2126728" cy="23202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Command header</a:t>
              </a: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433229" y="2478586"/>
              <a:ext cx="8486834" cy="23202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Condition</a:t>
              </a: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444176" y="3214676"/>
              <a:ext cx="2121306" cy="2444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300" dirty="0">
                  <a:latin typeface="Arial" charset="0"/>
                </a:rPr>
                <a:t>Cond (contd.)</a:t>
              </a:r>
              <a:endParaRPr kumimoji="0" 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555776" y="3219822"/>
              <a:ext cx="6371906" cy="2320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Action “drop”</a:t>
              </a: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18669" y="240314"/>
              <a:ext cx="8506913" cy="232026"/>
            </a:xfrm>
            <a:prstGeom prst="rect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BPP Header</a:t>
              </a: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418669" y="473815"/>
              <a:ext cx="797523" cy="500342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Ver</a:t>
              </a: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/>
              </a:r>
              <a:b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</a:b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1</a:t>
              </a: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1216192" y="471958"/>
              <a:ext cx="265841" cy="50405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X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F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013715" y="471958"/>
              <a:ext cx="265841" cy="50405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279556" y="471958"/>
              <a:ext cx="265841" cy="50405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v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482033" y="471958"/>
              <a:ext cx="531682" cy="50405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ea</a:t>
              </a: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/>
              </a:r>
              <a:b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</a:br>
              <a:r>
                <a:rPr kumimoji="0" lang="en-US" sz="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ignore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545397" y="472353"/>
              <a:ext cx="2126728" cy="50326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len</a:t>
              </a: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/>
              </a:r>
              <a:b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</a:b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21</a:t>
              </a: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4674885" y="471280"/>
              <a:ext cx="1858128" cy="505413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meta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20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6533013" y="471958"/>
              <a:ext cx="265841" cy="504057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547764" y="1961196"/>
              <a:ext cx="2126728" cy="5054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parameter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metadata total-q-d (offset 0)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419562" y="1225629"/>
              <a:ext cx="1328312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len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7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1747874" y="1225629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2013715" y="1225629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s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2279556" y="1225629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2545397" y="1225629"/>
              <a:ext cx="265841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2811238" y="1224951"/>
              <a:ext cx="1858128" cy="5054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action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increment-by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5994828" y="1225629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4669366" y="1225629"/>
              <a:ext cx="1329205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len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6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533013" y="1225629"/>
              <a:ext cx="265841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798854" y="1225629"/>
              <a:ext cx="1063364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2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862218" y="1225629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8388381" y="1225629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01</a:t>
              </a:r>
              <a:br>
                <a:rPr lang="en-US" sz="400" dirty="0">
                  <a:latin typeface="Arial" charset="0"/>
                </a:rPr>
              </a:br>
              <a:r>
                <a:rPr lang="en-US" sz="100" dirty="0">
                  <a:latin typeface="Arial" charset="0"/>
                </a:rPr>
                <a:t>(meta)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6793335" y="471280"/>
              <a:ext cx="2126728" cy="505413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next proto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418047" y="4216257"/>
              <a:ext cx="2123661" cy="505413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total-q-d  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4681025" y="1961196"/>
              <a:ext cx="2126728" cy="5054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parameter </a:t>
              </a:r>
            </a:p>
            <a:p>
              <a:pPr algn="ctr">
                <a:buClr>
                  <a:srgbClr val="CC9900"/>
                </a:buClr>
              </a:pPr>
              <a:r>
                <a:rPr lang="en-US" sz="400" dirty="0">
                  <a:latin typeface="Arial" charset="0"/>
                </a:rPr>
                <a:t>data item: e-q-depth</a:t>
              </a: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462590" y="1961874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988753" y="1961874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416569" y="1961874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sp2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942732" y="1961874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sl2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11</a:t>
              </a:r>
              <a:br>
                <a:rPr lang="en-US" sz="400" dirty="0">
                  <a:latin typeface="Arial" charset="0"/>
                </a:rPr>
              </a:br>
              <a:r>
                <a:rPr lang="en-US" sz="100" dirty="0">
                  <a:latin typeface="Arial" charset="0"/>
                </a:rPr>
                <a:t>(data)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6801847" y="1961874"/>
              <a:ext cx="1328312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len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9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8130159" y="1961874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8396000" y="1961874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s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661841" y="1961874"/>
              <a:ext cx="265841" cy="5040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430469" y="2714413"/>
              <a:ext cx="265841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696310" y="2713735"/>
              <a:ext cx="1588231" cy="500941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ctype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&gt; (“</a:t>
              </a:r>
              <a:r>
                <a:rPr lang="en-US" sz="400" dirty="0" err="1">
                  <a:latin typeface="Arial" charset="0"/>
                </a:rPr>
                <a:t>gt</a:t>
              </a:r>
              <a:r>
                <a:rPr lang="en-US" sz="400" dirty="0">
                  <a:latin typeface="Arial" charset="0"/>
                </a:rPr>
                <a:t>”)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2284541" y="2714413"/>
              <a:ext cx="265841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2547622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c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084092" y="2714413"/>
              <a:ext cx="1063364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len</a:t>
              </a:r>
              <a:endParaRPr lang="en-US" sz="400" dirty="0"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5</a:t>
              </a: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138613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np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2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670106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5196269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01</a:t>
              </a:r>
              <a:br>
                <a:rPr lang="en-US" sz="400" dirty="0">
                  <a:latin typeface="Arial" charset="0"/>
                </a:rPr>
              </a:br>
              <a:r>
                <a:rPr lang="en-US" sz="100" dirty="0">
                  <a:latin typeface="Arial" charset="0"/>
                </a:rPr>
                <a:t>(meta)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5733281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6259444" y="2714413"/>
              <a:ext cx="531682" cy="504057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00</a:t>
              </a:r>
              <a:br>
                <a:rPr lang="en-US" sz="400" dirty="0">
                  <a:latin typeface="Arial" charset="0"/>
                </a:rPr>
              </a:br>
              <a:r>
                <a:rPr lang="en-US" sz="100" dirty="0">
                  <a:latin typeface="Arial" charset="0"/>
                </a:rPr>
                <a:t>(value)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31201" y="3463505"/>
              <a:ext cx="2126728" cy="505413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parameter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value: 200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6796456" y="2713735"/>
              <a:ext cx="2126728" cy="505413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parameter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metadata total-q-d (offset 0)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557056" y="3464183"/>
              <a:ext cx="265841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822897" y="3463505"/>
              <a:ext cx="1858128" cy="5054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action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drop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006487" y="3464183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4681025" y="3464183"/>
              <a:ext cx="1329205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len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3</a:t>
              </a: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6544672" y="3464183"/>
              <a:ext cx="265841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6817016" y="3464183"/>
              <a:ext cx="1063364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7880380" y="3464183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sp1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8406543" y="3464183"/>
              <a:ext cx="531682" cy="50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rPr>
                <a:t>sl1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sz="400" dirty="0">
                  <a:latin typeface="Arial" charset="0"/>
                </a:rPr>
                <a:t>01</a:t>
              </a:r>
              <a:endParaRPr kumimoji="0" 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1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425450"/>
            <a:ext cx="11888788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dirty="0" smtClean="0">
                <a:solidFill>
                  <a:schemeClr val="bg1">
                    <a:lumMod val="50000"/>
                  </a:schemeClr>
                </a:solidFill>
              </a:rPr>
              <a:t> The Internet: Best Effort  (throughput)</a:t>
            </a:r>
            <a:endParaRPr sz="5534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2025650"/>
            <a:ext cx="7467601" cy="5040312"/>
          </a:xfrm>
        </p:spPr>
        <p:txBody>
          <a:bodyPr>
            <a:normAutofit/>
          </a:bodyPr>
          <a:lstStyle/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800" dirty="0" smtClean="0"/>
              <a:t>What is Internet (throughput) fairness ?</a:t>
            </a:r>
            <a:br>
              <a:rPr lang="en-US" sz="2800" dirty="0" smtClean="0"/>
            </a:br>
            <a:r>
              <a:rPr lang="en-US" sz="2400" strike="sngStrike" dirty="0"/>
              <a:t>“all flows are created equal” ???</a:t>
            </a:r>
            <a:br>
              <a:rPr lang="en-US" sz="2400" strike="sngStrike" dirty="0"/>
            </a:br>
            <a:r>
              <a:rPr lang="en-US" sz="2000" dirty="0" smtClean="0"/>
              <a:t>E.g.: competing 4K TV and Smartphone</a:t>
            </a:r>
            <a:br>
              <a:rPr lang="en-US" sz="2000" dirty="0" smtClean="0"/>
            </a:br>
            <a:r>
              <a:rPr lang="en-US" sz="1800" i="1" dirty="0" smtClean="0"/>
              <a:t>Paying more will not get you more throughput during congestion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/>
              <a:t>How to achieve fairness ?</a:t>
            </a:r>
            <a:br>
              <a:rPr lang="en-US" sz="2400" dirty="0" smtClean="0"/>
            </a:br>
            <a:r>
              <a:rPr lang="en-US" sz="2400" dirty="0" smtClean="0"/>
              <a:t>Path-RTT, transport-protocol-aggressiveness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800" dirty="0" smtClean="0"/>
              <a:t>Guarantees ?</a:t>
            </a:r>
            <a:br>
              <a:rPr lang="en-US" sz="2800" dirty="0" smtClean="0"/>
            </a:br>
            <a:r>
              <a:rPr lang="en-US" sz="2400" dirty="0" smtClean="0"/>
              <a:t>Absolute </a:t>
            </a:r>
            <a:r>
              <a:rPr lang="en-US" sz="2400" dirty="0" smtClean="0"/>
              <a:t>reservation </a:t>
            </a:r>
            <a:r>
              <a:rPr lang="en-US" sz="2400" dirty="0" smtClean="0"/>
              <a:t>== scale issues</a:t>
            </a:r>
            <a:br>
              <a:rPr lang="en-US" sz="2400" dirty="0" smtClean="0"/>
            </a:br>
            <a:r>
              <a:rPr lang="en-US" sz="2400" dirty="0" smtClean="0"/>
              <a:t>Relative throughput easier !!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/>
              <a:t>Limited by Loss and Capacity:</a:t>
            </a:r>
            <a:br>
              <a:rPr lang="en-US" sz="2400" dirty="0" smtClean="0"/>
            </a:br>
            <a:r>
              <a:rPr lang="en-US" sz="2000" dirty="0" smtClean="0"/>
              <a:t>Higher performance requires lower loss or higher overhead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659312" y="654050"/>
            <a:ext cx="1295400" cy="457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946516" flipH="1">
            <a:off x="4003604" y="578580"/>
            <a:ext cx="3371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Lousy</a:t>
            </a:r>
            <a:endParaRPr lang="en-US" sz="40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8118BDB-57AC-4263-BFF4-CD4D8DDA3F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1712" y="1492250"/>
            <a:ext cx="3873509" cy="21363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07512" y="3702050"/>
            <a:ext cx="2558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oto Sans Regular" charset="0"/>
              </a:rPr>
              <a:t>Internet</a:t>
            </a:r>
            <a:r>
              <a:rPr lang="en-US" sz="1983" dirty="0" smtClean="0">
                <a:latin typeface="Noto Sans Regular" charset="0"/>
              </a:rPr>
              <a:t>: Best </a:t>
            </a:r>
            <a:r>
              <a:rPr lang="en-US" sz="1983" dirty="0">
                <a:latin typeface="Noto Sans Regular" charset="0"/>
              </a:rPr>
              <a:t>Effort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92D2CC7-1D3E-C54A-A262-692D434F243A}"/>
              </a:ext>
            </a:extLst>
          </p:cNvPr>
          <p:cNvGrpSpPr/>
          <p:nvPr/>
        </p:nvGrpSpPr>
        <p:grpSpPr>
          <a:xfrm>
            <a:off x="8621712" y="4270777"/>
            <a:ext cx="228600" cy="726673"/>
            <a:chOff x="6955411" y="872662"/>
            <a:chExt cx="228600" cy="72667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5411" y="1142135"/>
              <a:ext cx="210581" cy="19327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3430" y="872662"/>
              <a:ext cx="210581" cy="19327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5411" y="1406062"/>
              <a:ext cx="210581" cy="193273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F29CC3FE-F5D9-9341-AA84-917A66343BFA}"/>
              </a:ext>
            </a:extLst>
          </p:cNvPr>
          <p:cNvSpPr/>
          <p:nvPr/>
        </p:nvSpPr>
        <p:spPr>
          <a:xfrm>
            <a:off x="8798955" y="4083050"/>
            <a:ext cx="5225667" cy="131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“Best Effort” Per-Hop Behavior (PHB)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 ECN / AQM (maybe)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“Shortest Path” routing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B19CE066-9DC6-CE4C-9C88-655B77A8249F}"/>
              </a:ext>
            </a:extLst>
          </p:cNvPr>
          <p:cNvSpPr/>
          <p:nvPr/>
        </p:nvSpPr>
        <p:spPr>
          <a:xfrm>
            <a:off x="8847958" y="5508626"/>
            <a:ext cx="5414693" cy="131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Throughput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/ Priority Guarantees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Latency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Guarantee (path/queuing)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No-Loss guarantees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Regular" charset="0"/>
                <a:ea typeface="Noto Sans Regular" charset="0"/>
                <a:cs typeface="Noto Sans Regular" charset="0"/>
              </a:rPr>
              <a:t>Jitter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pic>
        <p:nvPicPr>
          <p:cNvPr id="27" name="Graphic 17" descr="Close">
            <a:extLst>
              <a:ext uri="{FF2B5EF4-FFF2-40B4-BE49-F238E27FC236}">
                <a16:creationId xmlns:a16="http://schemas.microsoft.com/office/drawing/2014/main" xmlns="" id="{DAA742C6-C3EA-7741-8F7E-9BC9B985F0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70595" y="5938013"/>
            <a:ext cx="179717" cy="18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17" descr="Close">
            <a:extLst>
              <a:ext uri="{FF2B5EF4-FFF2-40B4-BE49-F238E27FC236}">
                <a16:creationId xmlns:a16="http://schemas.microsoft.com/office/drawing/2014/main" xmlns="" id="{16AC6242-74F9-994A-BA10-FC3FD9AD02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70595" y="5646294"/>
            <a:ext cx="179717" cy="18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phic 17" descr="Close">
            <a:extLst>
              <a:ext uri="{FF2B5EF4-FFF2-40B4-BE49-F238E27FC236}">
                <a16:creationId xmlns:a16="http://schemas.microsoft.com/office/drawing/2014/main" xmlns="" id="{B0416891-05EA-0946-8CF8-CA1CDDB87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70595" y="6521450"/>
            <a:ext cx="179717" cy="18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phic 17" descr="Close">
            <a:extLst>
              <a:ext uri="{FF2B5EF4-FFF2-40B4-BE49-F238E27FC236}">
                <a16:creationId xmlns:a16="http://schemas.microsoft.com/office/drawing/2014/main" xmlns="" id="{2934D86F-5643-1746-95D5-9E933D5CC4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70595" y="6229732"/>
            <a:ext cx="179717" cy="18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78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435774"/>
            <a:ext cx="11888788" cy="846319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Rich  QoS services in private IP networks</a:t>
            </a:r>
            <a:endParaRPr sz="5400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2482850"/>
            <a:ext cx="6477000" cy="4583112"/>
          </a:xfrm>
        </p:spPr>
        <p:txBody>
          <a:bodyPr>
            <a:normAutofit fontScale="70000" lnSpcReduction="20000"/>
          </a:bodyPr>
          <a:lstStyle/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 err="1" smtClean="0">
                <a:solidFill>
                  <a:schemeClr val="tx1"/>
                </a:solidFill>
              </a:rPr>
              <a:t>DiffServ</a:t>
            </a:r>
            <a:r>
              <a:rPr lang="en-US" sz="2800" dirty="0" smtClean="0">
                <a:solidFill>
                  <a:schemeClr val="tx1"/>
                </a:solidFill>
              </a:rPr>
              <a:t> in L2/L3 VPN / enterprise / DC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How do you calculate class-weights ?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Time dependent ?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Four-level Hierarchical (</a:t>
            </a:r>
            <a:r>
              <a:rPr lang="en-US" sz="2800" dirty="0" err="1" smtClean="0">
                <a:solidFill>
                  <a:schemeClr val="tx1"/>
                </a:solidFill>
              </a:rPr>
              <a:t>DiffServ</a:t>
            </a:r>
            <a:r>
              <a:rPr lang="en-US" sz="2800" dirty="0" smtClean="0">
                <a:solidFill>
                  <a:schemeClr val="tx1"/>
                </a:solidFill>
              </a:rPr>
              <a:t>) QoS. </a:t>
            </a:r>
          </a:p>
          <a:p>
            <a:pPr algn="l">
              <a:tabLst>
                <a:tab pos="446439" algn="l"/>
                <a:tab pos="447238" algn="l"/>
              </a:tabLst>
            </a:pPr>
            <a:endParaRPr lang="en-US" sz="28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 smtClean="0">
                <a:solidFill>
                  <a:schemeClr val="tx1"/>
                </a:solidFill>
              </a:rPr>
              <a:t>One off SP / content provider hacks.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ACL for SP video</a:t>
            </a: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	Co-location of OTT content servers in SP network</a:t>
            </a:r>
          </a:p>
          <a:p>
            <a:pPr marL="15972" algn="l">
              <a:tabLst>
                <a:tab pos="446439" algn="l"/>
                <a:tab pos="447238" algn="l"/>
              </a:tabLst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15972" algn="l">
              <a:tabLst>
                <a:tab pos="446439" algn="l"/>
                <a:tab pos="447238" algn="l"/>
              </a:tabLst>
            </a:pPr>
            <a:r>
              <a:rPr lang="en-US" sz="2800" dirty="0" smtClean="0">
                <a:solidFill>
                  <a:schemeClr val="tx1"/>
                </a:solidFill>
              </a:rPr>
              <a:t>Different IP / MPLS / Ethernet QoS</a:t>
            </a:r>
          </a:p>
          <a:p>
            <a:pPr marL="15972" algn="l">
              <a:tabLst>
                <a:tab pos="446439" algn="l"/>
                <a:tab pos="447238" algn="l"/>
              </a:tabLst>
            </a:pPr>
            <a:r>
              <a:rPr lang="en-US" sz="2800" dirty="0" smtClean="0">
                <a:solidFill>
                  <a:schemeClr val="tx1"/>
                </a:solidFill>
              </a:rPr>
              <a:t>	Mapping </a:t>
            </a:r>
            <a:r>
              <a:rPr lang="en-US" sz="2800" dirty="0">
                <a:solidFill>
                  <a:schemeClr val="tx1"/>
                </a:solidFill>
              </a:rPr>
              <a:t>n</a:t>
            </a:r>
            <a:r>
              <a:rPr lang="en-US" sz="2800" dirty="0" smtClean="0">
                <a:solidFill>
                  <a:schemeClr val="tx1"/>
                </a:solidFill>
              </a:rPr>
              <a:t>ightmares, service/functionality loss</a:t>
            </a:r>
          </a:p>
          <a:p>
            <a:pPr marL="15972" algn="l">
              <a:tabLst>
                <a:tab pos="446439" algn="l"/>
                <a:tab pos="447238" algn="l"/>
              </a:tabLst>
            </a:pPr>
            <a:endParaRPr lang="en-US" sz="2800" dirty="0">
              <a:solidFill>
                <a:schemeClr val="tx1"/>
              </a:solidFill>
            </a:endParaRPr>
          </a:p>
          <a:p>
            <a:pPr marL="15972" algn="l">
              <a:tabLst>
                <a:tab pos="446439" algn="l"/>
                <a:tab pos="447238" algn="l"/>
              </a:tabLst>
            </a:pPr>
            <a:r>
              <a:rPr lang="en-US" sz="2800" dirty="0" smtClean="0">
                <a:solidFill>
                  <a:schemeClr val="tx1"/>
                </a:solidFill>
              </a:rPr>
              <a:t>Per-flow “</a:t>
            </a:r>
            <a:r>
              <a:rPr lang="en-US" sz="2800" dirty="0" err="1" smtClean="0">
                <a:solidFill>
                  <a:schemeClr val="tx1"/>
                </a:solidFill>
              </a:rPr>
              <a:t>IntServ</a:t>
            </a:r>
            <a:r>
              <a:rPr lang="en-US" sz="2800" dirty="0" smtClean="0">
                <a:solidFill>
                  <a:schemeClr val="tx1"/>
                </a:solidFill>
              </a:rPr>
              <a:t>” services</a:t>
            </a:r>
          </a:p>
          <a:p>
            <a:pPr marL="590992" lvl="1" algn="l">
              <a:tabLst>
                <a:tab pos="446439" algn="l"/>
                <a:tab pos="447238" algn="l"/>
              </a:tabLst>
            </a:pPr>
            <a:r>
              <a:rPr lang="en-US" sz="2900" dirty="0" smtClean="0">
                <a:solidFill>
                  <a:schemeClr val="tx1"/>
                </a:solidFill>
              </a:rPr>
              <a:t>Great for limited private networks, but does not scale to metro networks hop-by-hop</a:t>
            </a:r>
          </a:p>
          <a:p>
            <a:pPr marL="590992" lvl="1" algn="l">
              <a:tabLst>
                <a:tab pos="446439" algn="l"/>
                <a:tab pos="447238" algn="l"/>
              </a:tabLst>
            </a:pPr>
            <a:endParaRPr lang="en-US" sz="2900" dirty="0" smtClean="0">
              <a:solidFill>
                <a:schemeClr val="tx1"/>
              </a:solidFill>
            </a:endParaRPr>
          </a:p>
          <a:p>
            <a:pPr marL="590992" lvl="1" algn="l">
              <a:tabLst>
                <a:tab pos="446439" algn="l"/>
                <a:tab pos="447238" algn="l"/>
              </a:tabLst>
            </a:pPr>
            <a:endParaRPr lang="en-US" sz="2900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20712" y="654050"/>
            <a:ext cx="1371600" cy="457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440112" y="730250"/>
            <a:ext cx="2133600" cy="304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0946516" flipH="1">
            <a:off x="80287" y="809398"/>
            <a:ext cx="3371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Archaic</a:t>
            </a:r>
            <a:endParaRPr lang="en-US" sz="32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20946516" flipH="1">
            <a:off x="2872827" y="888276"/>
            <a:ext cx="4987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c</a:t>
            </a:r>
            <a:r>
              <a:rPr lang="en-US" sz="40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onfiguration</a:t>
            </a:r>
          </a:p>
          <a:p>
            <a:endParaRPr lang="en-US" sz="14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946516" flipH="1">
            <a:off x="4147873" y="1042616"/>
            <a:ext cx="4987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 </a:t>
            </a:r>
            <a:r>
              <a:rPr lang="en-US" sz="40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nightmares</a:t>
            </a:r>
            <a:endParaRPr lang="en-US" sz="14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18E2FD3-1FB7-4EEC-9C2B-3CBF9FD5E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912" y="2101850"/>
            <a:ext cx="6108123" cy="32766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9105478" y="5607050"/>
            <a:ext cx="3139001" cy="131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83" dirty="0" smtClean="0">
                <a:latin typeface="Noto Sans Regular" charset="0"/>
              </a:rPr>
              <a:t>Beyond Internet: </a:t>
            </a:r>
          </a:p>
          <a:p>
            <a:pPr algn="ctr"/>
            <a:endParaRPr lang="en-US" sz="1983" dirty="0">
              <a:latin typeface="Noto Sans Regular" charset="0"/>
            </a:endParaRPr>
          </a:p>
          <a:p>
            <a:pPr algn="ctr"/>
            <a:r>
              <a:rPr lang="en-US" sz="1983" dirty="0" smtClean="0">
                <a:latin typeface="Noto Sans Regular" charset="0"/>
              </a:rPr>
              <a:t>D&amp; </a:t>
            </a:r>
            <a:r>
              <a:rPr lang="en-US" sz="1983" dirty="0" err="1" smtClean="0">
                <a:latin typeface="Noto Sans Regular" charset="0"/>
              </a:rPr>
              <a:t>ifferentiated</a:t>
            </a:r>
            <a:r>
              <a:rPr lang="en-US" sz="1983" dirty="0" smtClean="0">
                <a:latin typeface="Noto Sans Regular" charset="0"/>
              </a:rPr>
              <a:t> Services</a:t>
            </a:r>
          </a:p>
          <a:p>
            <a:pPr algn="ctr"/>
            <a:r>
              <a:rPr lang="en-US" sz="1983" dirty="0" smtClean="0">
                <a:latin typeface="Noto Sans Regular" charset="0"/>
              </a:rPr>
              <a:t> Integrated Services</a:t>
            </a:r>
            <a:endParaRPr lang="en-US" sz="1983" dirty="0">
              <a:latin typeface="Noto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2" y="120650"/>
            <a:ext cx="11888789" cy="1236297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dirty="0" smtClean="0">
                <a:solidFill>
                  <a:schemeClr val="bg1">
                    <a:lumMod val="50000"/>
                  </a:schemeClr>
                </a:solidFill>
              </a:rPr>
              <a:t>Analyze applications </a:t>
            </a:r>
            <a:r>
              <a:rPr lang="en-US" sz="5534" spc="-350" dirty="0" smtClean="0">
                <a:solidFill>
                  <a:schemeClr val="tx1"/>
                </a:solidFill>
              </a:rPr>
              <a:t/>
            </a:r>
            <a:br>
              <a:rPr lang="en-US" sz="5534" spc="-350" dirty="0" smtClean="0">
                <a:solidFill>
                  <a:schemeClr val="tx1"/>
                </a:solidFill>
              </a:rPr>
            </a:br>
            <a:r>
              <a:rPr lang="en-US" sz="2400" spc="-150" dirty="0" smtClean="0">
                <a:solidFill>
                  <a:srgbClr val="00B050"/>
                </a:solidFill>
              </a:rPr>
              <a:t>Understand how network service: (throughput, loss,  latency) impact user experience</a:t>
            </a:r>
            <a:endParaRPr sz="2400" spc="-150" dirty="0">
              <a:solidFill>
                <a:srgbClr val="00B05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712" y="1644650"/>
            <a:ext cx="7467600" cy="5116512"/>
          </a:xfrm>
        </p:spPr>
        <p:txBody>
          <a:bodyPr>
            <a:normAutofit fontScale="92500" lnSpcReduction="10000"/>
          </a:bodyPr>
          <a:lstStyle/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Not even good MOS for AR/VR today!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sz="2200" dirty="0" smtClean="0">
                <a:solidFill>
                  <a:schemeClr val="tx1"/>
                </a:solidFill>
              </a:rPr>
              <a:t>MOS = Mean Opinion Score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Initial , intermittent buffering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Probability / periodicity of non-congestion loss (NCL)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Random (bit /packet errors) vs. Burst (outage) loss 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Ability to conceal NCL (codec dependent)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Ability to correct NCL (FEC, retransmissions)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Normal/Ideal quality (throughput)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Quality Variation by throughput variation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sz="2200" dirty="0" smtClean="0">
                <a:solidFill>
                  <a:schemeClr val="tx1"/>
                </a:solidFill>
              </a:rPr>
              <a:t>Frequency, fine-grained  (concealed)</a:t>
            </a:r>
          </a:p>
          <a:p>
            <a:pPr marL="15972" algn="l">
              <a:spcBef>
                <a:spcPts val="1905"/>
              </a:spcBef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Congestion Loss (*YUCK*),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Self-Friendly-ness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9BEF72B-F2A4-3B42-A96E-5C9DEE7A762F}"/>
              </a:ext>
            </a:extLst>
          </p:cNvPr>
          <p:cNvSpPr/>
          <p:nvPr/>
        </p:nvSpPr>
        <p:spPr>
          <a:xfrm>
            <a:off x="7443041" y="6292850"/>
            <a:ext cx="6001496" cy="9362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Use-case: Digital Actor Single point cloud holographic object in a real scene</a:t>
            </a:r>
            <a:endParaRPr lang="en-US" sz="2800" dirty="0">
              <a:solidFill>
                <a:schemeClr val="tx1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088312" y="1644650"/>
            <a:ext cx="4817778" cy="4724400"/>
            <a:chOff x="7631112" y="2406650"/>
            <a:chExt cx="4817778" cy="47244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C53C6BA5-0D0E-234D-A145-E29B2BB8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2112" y="2482850"/>
              <a:ext cx="4151588" cy="4549080"/>
            </a:xfrm>
            <a:prstGeom prst="rect">
              <a:avLst/>
            </a:prstGeom>
          </p:spPr>
        </p:pic>
        <p:sp>
          <p:nvSpPr>
            <p:cNvPr id="86" name="Rounded Rectangle 85"/>
            <p:cNvSpPr/>
            <p:nvPr/>
          </p:nvSpPr>
          <p:spPr>
            <a:xfrm>
              <a:off x="7631112" y="2406650"/>
              <a:ext cx="4817778" cy="4724400"/>
            </a:xfrm>
            <a:prstGeom prst="roundRect">
              <a:avLst>
                <a:gd name="adj" fmla="val 6994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113" y="425450"/>
            <a:ext cx="11736388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50" dirty="0" smtClean="0">
                <a:solidFill>
                  <a:schemeClr val="bg1">
                    <a:lumMod val="50000"/>
                  </a:schemeClr>
                </a:solidFill>
              </a:rPr>
              <a:t>Coordinated Communications</a:t>
            </a:r>
            <a:endParaRPr sz="5534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C9FA54-2A03-5E4F-AB90-B747FAB461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3112" y="1416050"/>
            <a:ext cx="6934200" cy="504031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600" dirty="0" smtClean="0">
                <a:solidFill>
                  <a:schemeClr val="tx1"/>
                </a:solidFill>
              </a:rPr>
              <a:t>Synchronized latency experience</a:t>
            </a:r>
            <a:br>
              <a:rPr lang="en-US" sz="2600" dirty="0" smtClean="0">
                <a:solidFill>
                  <a:schemeClr val="tx1"/>
                </a:solidFill>
              </a:rPr>
            </a:br>
            <a:r>
              <a:rPr lang="en-US" sz="2200" dirty="0" smtClean="0">
                <a:solidFill>
                  <a:schemeClr val="tx1"/>
                </a:solidFill>
              </a:rPr>
              <a:t>“Why can player 3 shoot /kill faster?” </a:t>
            </a:r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	(lowest RTT to server)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	In-network latency fairness </a:t>
            </a:r>
            <a:br>
              <a:rPr lang="en-US" sz="2200" dirty="0" smtClean="0">
                <a:solidFill>
                  <a:schemeClr val="tx1"/>
                </a:solidFill>
              </a:rPr>
            </a:br>
            <a:r>
              <a:rPr lang="en-US" sz="2200" dirty="0" smtClean="0">
                <a:solidFill>
                  <a:schemeClr val="tx1"/>
                </a:solidFill>
              </a:rPr>
              <a:t>	 (vs. clients faking RTT)</a:t>
            </a:r>
          </a:p>
          <a:p>
            <a:pPr algn="l"/>
            <a:endParaRPr lang="en-US" sz="2600" dirty="0" smtClean="0">
              <a:solidFill>
                <a:schemeClr val="tx1"/>
              </a:solidFill>
            </a:endParaRPr>
          </a:p>
          <a:p>
            <a:pPr algn="l"/>
            <a:r>
              <a:rPr lang="en-US" sz="2600" dirty="0" smtClean="0">
                <a:solidFill>
                  <a:schemeClr val="tx1"/>
                </a:solidFill>
              </a:rPr>
              <a:t>Aggregate Network Resource Management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“Get N </a:t>
            </a:r>
            <a:r>
              <a:rPr lang="en-US" sz="2000" dirty="0" err="1" smtClean="0">
                <a:solidFill>
                  <a:schemeClr val="tx1"/>
                </a:solidFill>
              </a:rPr>
              <a:t>Gbps</a:t>
            </a:r>
            <a:r>
              <a:rPr lang="en-US" sz="2000" dirty="0" smtClean="0">
                <a:solidFill>
                  <a:schemeClr val="tx1"/>
                </a:solidFill>
              </a:rPr>
              <a:t> for 2 hours, split across parties as you like”</a:t>
            </a:r>
          </a:p>
          <a:p>
            <a:pPr algn="l"/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dirty="0">
                <a:solidFill>
                  <a:schemeClr val="tx1"/>
                </a:solidFill>
              </a:rPr>
              <a:t>Scale </a:t>
            </a:r>
            <a:r>
              <a:rPr lang="en-US" sz="2600" dirty="0" smtClean="0">
                <a:solidFill>
                  <a:schemeClr val="tx1"/>
                </a:solidFill>
              </a:rPr>
              <a:t>optimizations with guarantees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Multicast: in-network replication to parties</a:t>
            </a:r>
          </a:p>
          <a:p>
            <a:pPr algn="l"/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Incast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: Many to “virtual/cluster” one</a:t>
            </a:r>
          </a:p>
          <a:p>
            <a:pPr algn="l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Coordination may need to happen on many hope, or (depending on coordination function) on the edge of the network.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ACE972-1DAF-8F40-8C47-3D6221521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2112" y="1568450"/>
            <a:ext cx="5105400" cy="444756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460464B-47D8-664D-94E0-9CEE2DB9B904}"/>
              </a:ext>
            </a:extLst>
          </p:cNvPr>
          <p:cNvSpPr/>
          <p:nvPr/>
        </p:nvSpPr>
        <p:spPr>
          <a:xfrm>
            <a:off x="7859712" y="6292850"/>
            <a:ext cx="5257800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Use case: </a:t>
            </a:r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 Synchronized Multi-Part Remote </a:t>
            </a:r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Collaboration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47F169EB-B160-6B49-A764-97D14FE76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859712" y="1416050"/>
            <a:ext cx="5181600" cy="48768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313" y="196850"/>
            <a:ext cx="12041188" cy="11668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pc="0" dirty="0" smtClean="0"/>
              <a:t>High-Precision Communications</a:t>
            </a:r>
            <a:br>
              <a:rPr lang="en-US" altLang="zh-CN" spc="0" dirty="0" smtClean="0"/>
            </a:br>
            <a:r>
              <a:rPr lang="en-US" altLang="zh-CN" sz="3100" spc="0" dirty="0" smtClean="0">
                <a:solidFill>
                  <a:srgbClr val="00B050"/>
                </a:solidFill>
              </a:rPr>
              <a:t>SLO (service level objective) based latency management</a:t>
            </a:r>
            <a:endParaRPr lang="en-US" sz="3100" spc="0" dirty="0">
              <a:solidFill>
                <a:srgbClr val="00B05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FB62F78F-27F2-1C4E-9B98-233AA012D3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2" y="1568450"/>
            <a:ext cx="6934199" cy="5040312"/>
          </a:xfrm>
        </p:spPr>
        <p:txBody>
          <a:bodyPr anchor="ctr">
            <a:normAutofit/>
          </a:bodyPr>
          <a:lstStyle/>
          <a:p>
            <a:pPr algn="l"/>
            <a:r>
              <a:rPr lang="en-US" sz="2800" smtClean="0"/>
              <a:t>Let </a:t>
            </a:r>
            <a:r>
              <a:rPr lang="en-US" sz="2800" dirty="0" smtClean="0"/>
              <a:t>applications manage network latency </a:t>
            </a:r>
            <a:r>
              <a:rPr lang="en-US" sz="2400" dirty="0" smtClean="0"/>
              <a:t>(queuing, buffering)</a:t>
            </a:r>
          </a:p>
          <a:p>
            <a:pPr algn="l"/>
            <a:r>
              <a:rPr lang="en-US" sz="2400" dirty="0" smtClean="0"/>
              <a:t>End-to-end </a:t>
            </a:r>
            <a:r>
              <a:rPr lang="en-US" sz="2400" dirty="0" err="1" smtClean="0"/>
              <a:t>min..max</a:t>
            </a:r>
            <a:r>
              <a:rPr lang="en-US" sz="2400" dirty="0" smtClean="0"/>
              <a:t> latency control</a:t>
            </a:r>
            <a:endParaRPr lang="en-US" sz="2400" dirty="0"/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Stateless == per-packet</a:t>
            </a:r>
          </a:p>
          <a:p>
            <a:pPr algn="l"/>
            <a:r>
              <a:rPr lang="en-US" sz="2000" dirty="0" smtClean="0"/>
              <a:t>Avoid scale limits of network flow-awareness</a:t>
            </a:r>
          </a:p>
          <a:p>
            <a:pPr algn="l"/>
            <a:endParaRPr lang="en-US" sz="2000" dirty="0"/>
          </a:p>
          <a:p>
            <a:pPr algn="l"/>
            <a:r>
              <a:rPr lang="en-US" sz="2800" dirty="0" smtClean="0"/>
              <a:t>With/without (bandwidth) reservations</a:t>
            </a:r>
            <a:br>
              <a:rPr lang="en-US" sz="2800" dirty="0" smtClean="0"/>
            </a:br>
            <a:r>
              <a:rPr lang="en-US" sz="2000" dirty="0" err="1" smtClean="0"/>
              <a:t>E.g</a:t>
            </a:r>
            <a:r>
              <a:rPr lang="en-US" sz="2000" dirty="0" smtClean="0"/>
              <a:t>: dynamic adjust throughput, but keep low-latency</a:t>
            </a:r>
          </a:p>
          <a:p>
            <a:pPr algn="l"/>
            <a:endParaRPr lang="en-US" sz="2000" dirty="0"/>
          </a:p>
          <a:p>
            <a:pPr algn="l"/>
            <a:r>
              <a:rPr lang="en-US" sz="2400" dirty="0" smtClean="0"/>
              <a:t>On-time: Delay early packets</a:t>
            </a:r>
            <a:br>
              <a:rPr lang="en-US" sz="2400" dirty="0" smtClean="0"/>
            </a:br>
            <a:r>
              <a:rPr lang="en-US" sz="2000" dirty="0" smtClean="0"/>
              <a:t>Reduces application side buffering / jitter</a:t>
            </a:r>
            <a:endParaRPr lang="en-US" sz="2800" dirty="0" smtClean="0"/>
          </a:p>
          <a:p>
            <a:pPr algn="l"/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7631112" y="1403379"/>
            <a:ext cx="5372100" cy="5346671"/>
            <a:chOff x="2449512" y="1492900"/>
            <a:chExt cx="5372100" cy="53466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26C6339-ECF3-476B-8449-0067FBEC9416}"/>
                </a:ext>
              </a:extLst>
            </p:cNvPr>
            <p:cNvSpPr/>
            <p:nvPr/>
          </p:nvSpPr>
          <p:spPr bwMode="auto">
            <a:xfrm>
              <a:off x="6107112" y="2327251"/>
              <a:ext cx="1714500" cy="899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100681" tIns="50340" rIns="100681" bIns="5034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66677" eaLnBrk="0" hangingPunct="0"/>
              <a:r>
                <a:rPr lang="en-US" sz="1981" dirty="0">
                  <a:latin typeface="Noto Sans Regular" charset="0"/>
                </a:rPr>
                <a:t>In-time Guarantees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70592C0-04A9-40D3-BF4C-A5F8A9F8D5CD}"/>
                </a:ext>
              </a:extLst>
            </p:cNvPr>
            <p:cNvSpPr/>
            <p:nvPr/>
          </p:nvSpPr>
          <p:spPr bwMode="auto">
            <a:xfrm>
              <a:off x="6069012" y="4379119"/>
              <a:ext cx="1714500" cy="88111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100681" tIns="50340" rIns="100681" bIns="5034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66677" eaLnBrk="0" hangingPunct="0"/>
              <a:r>
                <a:rPr lang="en-US" sz="1981" dirty="0">
                  <a:latin typeface="Noto Sans Regular" charset="0"/>
                </a:rPr>
                <a:t>On-time Guarantees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7EAE1B2C-641F-6F46-930E-D47BBCD88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9512" y="1492900"/>
              <a:ext cx="3581400" cy="25680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E528FD3C-9C52-1B41-9119-7093EB9D0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7612" y="3887733"/>
              <a:ext cx="3505200" cy="2951838"/>
            </a:xfrm>
            <a:prstGeom prst="rect">
              <a:avLst/>
            </a:prstGeom>
          </p:spPr>
        </p:pic>
      </p:grp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xmlns="" id="{DB5E071A-6C06-B748-A6A9-E7B7B1EE914F}"/>
              </a:ext>
            </a:extLst>
          </p:cNvPr>
          <p:cNvSpPr/>
          <p:nvPr/>
        </p:nvSpPr>
        <p:spPr>
          <a:xfrm>
            <a:off x="7412036" y="6593465"/>
            <a:ext cx="6021389" cy="918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Use </a:t>
            </a:r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case:</a:t>
            </a:r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Latency sensitive streaming, control-loops</a:t>
            </a:r>
            <a:endParaRPr lang="en-US" dirty="0">
              <a:solidFill>
                <a:schemeClr val="tx1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572F1184-B991-6941-9644-73C069B98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16</a:t>
            </a:fld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631112" y="1479578"/>
            <a:ext cx="5562600" cy="5346671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5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313" y="196850"/>
            <a:ext cx="12041188" cy="11668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pc="0" dirty="0" smtClean="0"/>
              <a:t>High-Precision Communications</a:t>
            </a:r>
            <a:br>
              <a:rPr lang="en-US" altLang="zh-CN" spc="0" dirty="0" smtClean="0"/>
            </a:br>
            <a:r>
              <a:rPr lang="en-US" altLang="zh-CN" sz="3100" spc="0" dirty="0" smtClean="0">
                <a:solidFill>
                  <a:srgbClr val="00B050"/>
                </a:solidFill>
              </a:rPr>
              <a:t>Example: Flows with different path length/hops</a:t>
            </a:r>
            <a:endParaRPr lang="en-US" sz="3100" spc="0" dirty="0">
              <a:solidFill>
                <a:srgbClr val="00B05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FB62F78F-27F2-1C4E-9B98-233AA012D3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2" y="1568450"/>
            <a:ext cx="7315200" cy="5410200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Typical metro network ”core” ring part with aggregation</a:t>
            </a:r>
          </a:p>
          <a:p>
            <a:pPr algn="l"/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Fair-latency for Flow 1 / Flow 2 ?</a:t>
            </a:r>
          </a:p>
          <a:p>
            <a:pPr lvl="1" algn="l"/>
            <a:r>
              <a:rPr lang="en-US" sz="2300" dirty="0" smtClean="0">
                <a:solidFill>
                  <a:schemeClr val="tx1"/>
                </a:solidFill>
              </a:rPr>
              <a:t>Flow 1 disadvantaged by physics (path latency, hops)</a:t>
            </a:r>
          </a:p>
          <a:p>
            <a:pPr lvl="1" algn="l"/>
            <a:r>
              <a:rPr lang="en-US" sz="2300" dirty="0" smtClean="0">
                <a:solidFill>
                  <a:schemeClr val="tx1"/>
                </a:solidFill>
              </a:rPr>
              <a:t>But can compensate with high precision communications:</a:t>
            </a:r>
          </a:p>
          <a:p>
            <a:pPr lvl="1"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3400" dirty="0" smtClean="0">
                <a:solidFill>
                  <a:schemeClr val="tx1"/>
                </a:solidFill>
              </a:rPr>
              <a:t>Edge-coordination function: </a:t>
            </a:r>
            <a:br>
              <a:rPr lang="en-US" sz="3400" dirty="0" smtClean="0">
                <a:solidFill>
                  <a:schemeClr val="tx1"/>
                </a:solidFill>
              </a:rPr>
            </a:br>
            <a:r>
              <a:rPr lang="en-US" sz="3400" dirty="0" smtClean="0">
                <a:solidFill>
                  <a:schemeClr val="tx1"/>
                </a:solidFill>
              </a:rPr>
              <a:t>Assign same minimum end-to-end latency to both flows</a:t>
            </a:r>
          </a:p>
          <a:p>
            <a:pPr lvl="1" algn="l"/>
            <a:r>
              <a:rPr lang="en-US" sz="2300" dirty="0" smtClean="0">
                <a:solidFill>
                  <a:schemeClr val="tx1"/>
                </a:solidFill>
              </a:rPr>
              <a:t>Somewhat larger than flow 1 physical propagation latency.</a:t>
            </a:r>
          </a:p>
          <a:p>
            <a:pPr lvl="1" algn="l"/>
            <a:endParaRPr lang="en-US" sz="2300" dirty="0">
              <a:solidFill>
                <a:schemeClr val="tx1"/>
              </a:solidFill>
            </a:endParaRPr>
          </a:p>
          <a:p>
            <a:pPr lvl="1" algn="l"/>
            <a:r>
              <a:rPr lang="en-US" sz="2300" dirty="0" smtClean="0">
                <a:solidFill>
                  <a:schemeClr val="tx1"/>
                </a:solidFill>
              </a:rPr>
              <a:t>When there is no contention:</a:t>
            </a:r>
            <a:br>
              <a:rPr lang="en-US" sz="2300" dirty="0" smtClean="0">
                <a:solidFill>
                  <a:schemeClr val="tx1"/>
                </a:solidFill>
              </a:rPr>
            </a:br>
            <a:r>
              <a:rPr lang="en-US" sz="2300" dirty="0" smtClean="0">
                <a:solidFill>
                  <a:schemeClr val="tx1"/>
                </a:solidFill>
              </a:rPr>
              <a:t>This just “delays” flow 2 packets in network to create fairness</a:t>
            </a:r>
            <a:endParaRPr lang="en-US" sz="2300" dirty="0">
              <a:solidFill>
                <a:schemeClr val="tx1"/>
              </a:solidFill>
            </a:endParaRP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en-US" sz="3400" dirty="0" smtClean="0">
                <a:solidFill>
                  <a:schemeClr val="tx1"/>
                </a:solidFill>
              </a:rPr>
              <a:t>Interesting under network contention/congestion</a:t>
            </a:r>
          </a:p>
          <a:p>
            <a:pPr lvl="1" algn="l"/>
            <a:r>
              <a:rPr lang="en-US" sz="2100" dirty="0" smtClean="0">
                <a:solidFill>
                  <a:schemeClr val="tx1"/>
                </a:solidFill>
              </a:rPr>
              <a:t>Intelligent latency aware queuing (node B, C) would know from BPP header that flow 2 packets have more time to spare in queuing</a:t>
            </a:r>
            <a:r>
              <a:rPr lang="is-IS" sz="2100" dirty="0" smtClean="0">
                <a:solidFill>
                  <a:schemeClr val="tx1"/>
                </a:solidFill>
              </a:rPr>
              <a:t>…</a:t>
            </a:r>
            <a:br>
              <a:rPr lang="is-IS" sz="2100" dirty="0" smtClean="0">
                <a:solidFill>
                  <a:schemeClr val="tx1"/>
                </a:solidFill>
              </a:rPr>
            </a:br>
            <a:r>
              <a:rPr lang="is-IS" sz="2100" dirty="0" smtClean="0">
                <a:solidFill>
                  <a:schemeClr val="tx1"/>
                </a:solidFill>
              </a:rPr>
              <a:t>And dequeue flow 1 packets faster</a:t>
            </a:r>
          </a:p>
          <a:p>
            <a:pPr lvl="1" algn="l"/>
            <a:endParaRPr lang="is-IS" sz="2100" dirty="0">
              <a:solidFill>
                <a:schemeClr val="tx1"/>
              </a:solidFill>
            </a:endParaRPr>
          </a:p>
          <a:p>
            <a:pPr algn="l"/>
            <a:r>
              <a:rPr lang="is-IS" sz="3400" i="1" dirty="0" smtClean="0">
                <a:solidFill>
                  <a:schemeClr val="tx1"/>
                </a:solidFill>
              </a:rPr>
              <a:t>Path/end-to-end latency based</a:t>
            </a:r>
            <a:br>
              <a:rPr lang="is-IS" sz="3400" i="1" dirty="0" smtClean="0">
                <a:solidFill>
                  <a:schemeClr val="tx1"/>
                </a:solidFill>
              </a:rPr>
            </a:br>
            <a:r>
              <a:rPr lang="is-IS" sz="3400" i="1" dirty="0" smtClean="0">
                <a:solidFill>
                  <a:schemeClr val="tx1"/>
                </a:solidFill>
              </a:rPr>
              <a:t> automatic queuing priorities.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xmlns="" id="{DB5E071A-6C06-B748-A6A9-E7B7B1EE914F}"/>
              </a:ext>
            </a:extLst>
          </p:cNvPr>
          <p:cNvSpPr/>
          <p:nvPr/>
        </p:nvSpPr>
        <p:spPr>
          <a:xfrm>
            <a:off x="7412036" y="6292850"/>
            <a:ext cx="6021389" cy="918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Use </a:t>
            </a:r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case:</a:t>
            </a:r>
            <a:r>
              <a:rPr lang="en-US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Latency sensitive streaming, control-loops</a:t>
            </a:r>
            <a:endParaRPr lang="en-US" dirty="0">
              <a:solidFill>
                <a:schemeClr val="tx1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572F1184-B991-6941-9644-73C069B98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17</a:t>
            </a:fld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012112" y="1479579"/>
            <a:ext cx="5181600" cy="4965672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/>
          <p:cNvGrpSpPr/>
          <p:nvPr/>
        </p:nvGrpSpPr>
        <p:grpSpPr>
          <a:xfrm>
            <a:off x="8088312" y="1644650"/>
            <a:ext cx="5093835" cy="4649916"/>
            <a:chOff x="2131222" y="1913442"/>
            <a:chExt cx="3826168" cy="3492724"/>
          </a:xfrm>
        </p:grpSpPr>
        <p:sp>
          <p:nvSpPr>
            <p:cNvPr id="221" name="TextBox 220"/>
            <p:cNvSpPr txBox="1"/>
            <p:nvPr/>
          </p:nvSpPr>
          <p:spPr>
            <a:xfrm>
              <a:off x="4749462" y="4158793"/>
              <a:ext cx="1207928" cy="30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Destination 2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00867" y="2514573"/>
              <a:ext cx="329782" cy="32934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310188" y="3437468"/>
              <a:ext cx="329782" cy="32934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934776" y="4257822"/>
              <a:ext cx="329782" cy="32934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559363" y="3456112"/>
              <a:ext cx="329782" cy="32934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531396" y="2561181"/>
              <a:ext cx="329782" cy="329344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 flipH="1">
              <a:off x="3442619" y="2857898"/>
              <a:ext cx="646" cy="57996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28" name="Straight Connector 227"/>
            <p:cNvCxnSpPr/>
            <p:nvPr/>
          </p:nvCxnSpPr>
          <p:spPr>
            <a:xfrm flipH="1">
              <a:off x="4701115" y="2876543"/>
              <a:ext cx="646" cy="57996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29" name="Straight Connector 228"/>
            <p:cNvCxnSpPr/>
            <p:nvPr/>
          </p:nvCxnSpPr>
          <p:spPr>
            <a:xfrm>
              <a:off x="3417885" y="3773047"/>
              <a:ext cx="518812" cy="70890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30" name="Straight Connector 229"/>
            <p:cNvCxnSpPr/>
            <p:nvPr/>
          </p:nvCxnSpPr>
          <p:spPr>
            <a:xfrm flipH="1">
              <a:off x="4273010" y="3801012"/>
              <a:ext cx="422014" cy="59662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1" name="Rectangle 230"/>
            <p:cNvSpPr/>
            <p:nvPr/>
          </p:nvSpPr>
          <p:spPr>
            <a:xfrm>
              <a:off x="2476829" y="2189633"/>
              <a:ext cx="341025" cy="34057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476829" y="2786252"/>
              <a:ext cx="341025" cy="34057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2827999" y="2335854"/>
              <a:ext cx="465464" cy="29098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34" name="Straight Connector 233"/>
            <p:cNvCxnSpPr/>
            <p:nvPr/>
          </p:nvCxnSpPr>
          <p:spPr>
            <a:xfrm flipV="1">
              <a:off x="2827999" y="2690097"/>
              <a:ext cx="475432" cy="26102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5" name="Rectangle 234"/>
            <p:cNvSpPr/>
            <p:nvPr/>
          </p:nvSpPr>
          <p:spPr>
            <a:xfrm>
              <a:off x="2467508" y="3233719"/>
              <a:ext cx="341024" cy="340573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467560" y="3830339"/>
              <a:ext cx="341026" cy="340573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237" name="Straight Connector 236"/>
            <p:cNvCxnSpPr/>
            <p:nvPr/>
          </p:nvCxnSpPr>
          <p:spPr>
            <a:xfrm>
              <a:off x="2818677" y="3379941"/>
              <a:ext cx="465464" cy="29098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>
            <a:xfrm flipV="1">
              <a:off x="2818676" y="3734183"/>
              <a:ext cx="475432" cy="2610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239" name="Group 238"/>
            <p:cNvGrpSpPr/>
            <p:nvPr/>
          </p:nvGrpSpPr>
          <p:grpSpPr>
            <a:xfrm rot="16200000">
              <a:off x="3665668" y="4516818"/>
              <a:ext cx="826602" cy="937179"/>
              <a:chOff x="8681857" y="3505063"/>
              <a:chExt cx="653872" cy="741343"/>
            </a:xfrm>
          </p:grpSpPr>
          <p:sp>
            <p:nvSpPr>
              <p:cNvPr id="315" name="Rectangle 314"/>
              <p:cNvSpPr/>
              <p:nvPr/>
            </p:nvSpPr>
            <p:spPr>
              <a:xfrm>
                <a:off x="8681857" y="3505063"/>
                <a:ext cx="269763" cy="269405"/>
              </a:xfrm>
              <a:prstGeom prst="rect">
                <a:avLst/>
              </a:pr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8681898" y="3977002"/>
                <a:ext cx="269764" cy="269404"/>
              </a:xfrm>
              <a:prstGeom prst="rect">
                <a:avLst/>
              </a:pr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cxnSp>
            <p:nvCxnSpPr>
              <p:cNvPr id="317" name="Straight Connector 316"/>
              <p:cNvCxnSpPr/>
              <p:nvPr/>
            </p:nvCxnSpPr>
            <p:spPr>
              <a:xfrm>
                <a:off x="8959645" y="3620729"/>
                <a:ext cx="368199" cy="2301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8959645" y="3900948"/>
                <a:ext cx="376084" cy="20647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9" name="TextBox 318"/>
              <p:cNvSpPr txBox="1"/>
              <p:nvPr/>
            </p:nvSpPr>
            <p:spPr>
              <a:xfrm rot="5400000">
                <a:off x="8891641" y="3745873"/>
                <a:ext cx="214496" cy="237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s-I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0" name="Rectangle 239"/>
            <p:cNvSpPr/>
            <p:nvPr/>
          </p:nvSpPr>
          <p:spPr>
            <a:xfrm>
              <a:off x="5376030" y="3252358"/>
              <a:ext cx="341024" cy="340573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376083" y="3848978"/>
              <a:ext cx="341026" cy="340573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366708" y="2245563"/>
              <a:ext cx="341024" cy="3405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366760" y="2842182"/>
              <a:ext cx="341026" cy="340573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 flipH="1">
              <a:off x="4878897" y="2363822"/>
              <a:ext cx="475431" cy="615266"/>
              <a:chOff x="11208773" y="4247536"/>
              <a:chExt cx="376084" cy="486697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>
                <a:off x="11208773" y="4247536"/>
                <a:ext cx="368199" cy="2301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1208773" y="4527755"/>
                <a:ext cx="376084" cy="20647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45" name="TextBox 244"/>
            <p:cNvSpPr txBox="1"/>
            <p:nvPr/>
          </p:nvSpPr>
          <p:spPr>
            <a:xfrm>
              <a:off x="2144255" y="1913442"/>
              <a:ext cx="798543" cy="30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Sender1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708353" y="1987350"/>
              <a:ext cx="1207928" cy="30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Destination 1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131222" y="4158652"/>
              <a:ext cx="798543" cy="30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Sender2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2370265" y="2483462"/>
              <a:ext cx="486631" cy="300538"/>
              <a:chOff x="611617" y="2483462"/>
              <a:chExt cx="486631" cy="300538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839501" y="2483462"/>
                <a:ext cx="240443" cy="30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s-I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11617" y="2568566"/>
                <a:ext cx="486631" cy="19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100x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3890276" y="4851134"/>
              <a:ext cx="347015" cy="196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100x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 rot="16200000">
              <a:off x="3610149" y="5065367"/>
              <a:ext cx="341024" cy="340573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16200000">
              <a:off x="4206756" y="5065315"/>
              <a:ext cx="341026" cy="340571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>
            <a:xfrm rot="16200000">
              <a:off x="3669354" y="4676775"/>
              <a:ext cx="465464" cy="29098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>
            <a:xfrm rot="16200000" flipV="1">
              <a:off x="4003633" y="4686768"/>
              <a:ext cx="475432" cy="26102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3383772" y="2465600"/>
              <a:ext cx="227811" cy="25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270732" y="3395939"/>
              <a:ext cx="222995" cy="25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896472" y="4307730"/>
              <a:ext cx="220586" cy="25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4627519" y="3485860"/>
              <a:ext cx="233832" cy="25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479726" y="2513699"/>
              <a:ext cx="214567" cy="25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</a:t>
              </a:r>
            </a:p>
          </p:txBody>
        </p:sp>
        <p:sp>
          <p:nvSpPr>
            <p:cNvPr id="259" name="Oval 258"/>
            <p:cNvSpPr/>
            <p:nvPr/>
          </p:nvSpPr>
          <p:spPr>
            <a:xfrm>
              <a:off x="3393013" y="2797651"/>
              <a:ext cx="96950" cy="104408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3393013" y="3727727"/>
              <a:ext cx="96950" cy="104408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4230082" y="4345564"/>
              <a:ext cx="96950" cy="104408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4668547" y="3388914"/>
              <a:ext cx="96950" cy="104408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2838156" y="2291424"/>
              <a:ext cx="2487246" cy="2065130"/>
            </a:xfrm>
            <a:custGeom>
              <a:avLst/>
              <a:gdLst>
                <a:gd name="connsiteX0" fmla="*/ 0 w 1967501"/>
                <a:gd name="connsiteY0" fmla="*/ 0 h 1664413"/>
                <a:gd name="connsiteX1" fmla="*/ 534256 w 1967501"/>
                <a:gd name="connsiteY1" fmla="*/ 369870 h 1664413"/>
                <a:gd name="connsiteX2" fmla="*/ 549667 w 1967501"/>
                <a:gd name="connsiteY2" fmla="*/ 1238036 h 1664413"/>
                <a:gd name="connsiteX3" fmla="*/ 842481 w 1967501"/>
                <a:gd name="connsiteY3" fmla="*/ 1664413 h 1664413"/>
                <a:gd name="connsiteX4" fmla="*/ 1099335 w 1967501"/>
                <a:gd name="connsiteY4" fmla="*/ 1649002 h 1664413"/>
                <a:gd name="connsiteX5" fmla="*/ 1433245 w 1967501"/>
                <a:gd name="connsiteY5" fmla="*/ 1191802 h 1664413"/>
                <a:gd name="connsiteX6" fmla="*/ 1422971 w 1967501"/>
                <a:gd name="connsiteY6" fmla="*/ 441789 h 1664413"/>
                <a:gd name="connsiteX7" fmla="*/ 1967501 w 1967501"/>
                <a:gd name="connsiteY7" fmla="*/ 82193 h 1664413"/>
                <a:gd name="connsiteX0" fmla="*/ 0 w 1967501"/>
                <a:gd name="connsiteY0" fmla="*/ 0 h 1623317"/>
                <a:gd name="connsiteX1" fmla="*/ 534256 w 1967501"/>
                <a:gd name="connsiteY1" fmla="*/ 328774 h 1623317"/>
                <a:gd name="connsiteX2" fmla="*/ 549667 w 1967501"/>
                <a:gd name="connsiteY2" fmla="*/ 1196940 h 1623317"/>
                <a:gd name="connsiteX3" fmla="*/ 842481 w 1967501"/>
                <a:gd name="connsiteY3" fmla="*/ 1623317 h 1623317"/>
                <a:gd name="connsiteX4" fmla="*/ 1099335 w 1967501"/>
                <a:gd name="connsiteY4" fmla="*/ 1607906 h 1623317"/>
                <a:gd name="connsiteX5" fmla="*/ 1433245 w 1967501"/>
                <a:gd name="connsiteY5" fmla="*/ 1150706 h 1623317"/>
                <a:gd name="connsiteX6" fmla="*/ 1422971 w 1967501"/>
                <a:gd name="connsiteY6" fmla="*/ 400693 h 1623317"/>
                <a:gd name="connsiteX7" fmla="*/ 1967501 w 1967501"/>
                <a:gd name="connsiteY7" fmla="*/ 41097 h 1623317"/>
                <a:gd name="connsiteX0" fmla="*/ 0 w 1967501"/>
                <a:gd name="connsiteY0" fmla="*/ 0 h 1623317"/>
                <a:gd name="connsiteX1" fmla="*/ 534256 w 1967501"/>
                <a:gd name="connsiteY1" fmla="*/ 328774 h 1623317"/>
                <a:gd name="connsiteX2" fmla="*/ 534256 w 1967501"/>
                <a:gd name="connsiteY2" fmla="*/ 1186665 h 1623317"/>
                <a:gd name="connsiteX3" fmla="*/ 842481 w 1967501"/>
                <a:gd name="connsiteY3" fmla="*/ 1623317 h 1623317"/>
                <a:gd name="connsiteX4" fmla="*/ 1099335 w 1967501"/>
                <a:gd name="connsiteY4" fmla="*/ 1607906 h 1623317"/>
                <a:gd name="connsiteX5" fmla="*/ 1433245 w 1967501"/>
                <a:gd name="connsiteY5" fmla="*/ 1150706 h 1623317"/>
                <a:gd name="connsiteX6" fmla="*/ 1422971 w 1967501"/>
                <a:gd name="connsiteY6" fmla="*/ 400693 h 1623317"/>
                <a:gd name="connsiteX7" fmla="*/ 1967501 w 1967501"/>
                <a:gd name="connsiteY7" fmla="*/ 41097 h 1623317"/>
                <a:gd name="connsiteX0" fmla="*/ 0 w 1967501"/>
                <a:gd name="connsiteY0" fmla="*/ 0 h 1633592"/>
                <a:gd name="connsiteX1" fmla="*/ 534256 w 1967501"/>
                <a:gd name="connsiteY1" fmla="*/ 328774 h 1633592"/>
                <a:gd name="connsiteX2" fmla="*/ 534256 w 1967501"/>
                <a:gd name="connsiteY2" fmla="*/ 1186665 h 1633592"/>
                <a:gd name="connsiteX3" fmla="*/ 842481 w 1967501"/>
                <a:gd name="connsiteY3" fmla="*/ 1623317 h 1633592"/>
                <a:gd name="connsiteX4" fmla="*/ 1094198 w 1967501"/>
                <a:gd name="connsiteY4" fmla="*/ 1633592 h 1633592"/>
                <a:gd name="connsiteX5" fmla="*/ 1433245 w 1967501"/>
                <a:gd name="connsiteY5" fmla="*/ 1150706 h 1633592"/>
                <a:gd name="connsiteX6" fmla="*/ 1422971 w 1967501"/>
                <a:gd name="connsiteY6" fmla="*/ 400693 h 1633592"/>
                <a:gd name="connsiteX7" fmla="*/ 1967501 w 1967501"/>
                <a:gd name="connsiteY7" fmla="*/ 41097 h 1633592"/>
                <a:gd name="connsiteX0" fmla="*/ 0 w 1967501"/>
                <a:gd name="connsiteY0" fmla="*/ 0 h 1633592"/>
                <a:gd name="connsiteX1" fmla="*/ 534256 w 1967501"/>
                <a:gd name="connsiteY1" fmla="*/ 328774 h 1633592"/>
                <a:gd name="connsiteX2" fmla="*/ 534256 w 1967501"/>
                <a:gd name="connsiteY2" fmla="*/ 1186665 h 1633592"/>
                <a:gd name="connsiteX3" fmla="*/ 842481 w 1967501"/>
                <a:gd name="connsiteY3" fmla="*/ 1623317 h 1633592"/>
                <a:gd name="connsiteX4" fmla="*/ 1094198 w 1967501"/>
                <a:gd name="connsiteY4" fmla="*/ 1633592 h 1633592"/>
                <a:gd name="connsiteX5" fmla="*/ 1433245 w 1967501"/>
                <a:gd name="connsiteY5" fmla="*/ 1150706 h 1633592"/>
                <a:gd name="connsiteX6" fmla="*/ 1433246 w 1967501"/>
                <a:gd name="connsiteY6" fmla="*/ 375008 h 1633592"/>
                <a:gd name="connsiteX7" fmla="*/ 1967501 w 1967501"/>
                <a:gd name="connsiteY7" fmla="*/ 41097 h 163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501" h="1633592">
                  <a:moveTo>
                    <a:pt x="0" y="0"/>
                  </a:moveTo>
                  <a:lnTo>
                    <a:pt x="534256" y="328774"/>
                  </a:lnTo>
                  <a:lnTo>
                    <a:pt x="534256" y="1186665"/>
                  </a:lnTo>
                  <a:lnTo>
                    <a:pt x="842481" y="1623317"/>
                  </a:lnTo>
                  <a:lnTo>
                    <a:pt x="1094198" y="1633592"/>
                  </a:lnTo>
                  <a:lnTo>
                    <a:pt x="1433245" y="1150706"/>
                  </a:lnTo>
                  <a:cubicBezTo>
                    <a:pt x="1433245" y="892140"/>
                    <a:pt x="1433246" y="633574"/>
                    <a:pt x="1433246" y="375008"/>
                  </a:cubicBezTo>
                  <a:lnTo>
                    <a:pt x="1967501" y="41097"/>
                  </a:lnTo>
                </a:path>
              </a:pathLst>
            </a:custGeom>
            <a:noFill/>
            <a:ln w="38100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4" name="Freeform 263"/>
            <p:cNvSpPr/>
            <p:nvPr/>
          </p:nvSpPr>
          <p:spPr>
            <a:xfrm>
              <a:off x="2825169" y="3752598"/>
              <a:ext cx="2545692" cy="805271"/>
            </a:xfrm>
            <a:custGeom>
              <a:avLst/>
              <a:gdLst>
                <a:gd name="connsiteX0" fmla="*/ 0 w 2013735"/>
                <a:gd name="connsiteY0" fmla="*/ 277402 h 636998"/>
                <a:gd name="connsiteX1" fmla="*/ 400692 w 2013735"/>
                <a:gd name="connsiteY1" fmla="*/ 41097 h 636998"/>
                <a:gd name="connsiteX2" fmla="*/ 873303 w 2013735"/>
                <a:gd name="connsiteY2" fmla="*/ 636998 h 636998"/>
                <a:gd name="connsiteX3" fmla="*/ 1160980 w 2013735"/>
                <a:gd name="connsiteY3" fmla="*/ 606175 h 636998"/>
                <a:gd name="connsiteX4" fmla="*/ 1546260 w 2013735"/>
                <a:gd name="connsiteY4" fmla="*/ 20548 h 636998"/>
                <a:gd name="connsiteX5" fmla="*/ 1546260 w 2013735"/>
                <a:gd name="connsiteY5" fmla="*/ 20548 h 636998"/>
                <a:gd name="connsiteX6" fmla="*/ 1546260 w 2013735"/>
                <a:gd name="connsiteY6" fmla="*/ 20548 h 636998"/>
                <a:gd name="connsiteX7" fmla="*/ 1607905 w 2013735"/>
                <a:gd name="connsiteY7" fmla="*/ 0 h 636998"/>
                <a:gd name="connsiteX8" fmla="*/ 2013735 w 2013735"/>
                <a:gd name="connsiteY8" fmla="*/ 226032 h 6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3735" h="636998">
                  <a:moveTo>
                    <a:pt x="0" y="277402"/>
                  </a:moveTo>
                  <a:lnTo>
                    <a:pt x="400692" y="41097"/>
                  </a:lnTo>
                  <a:lnTo>
                    <a:pt x="873303" y="636998"/>
                  </a:lnTo>
                  <a:lnTo>
                    <a:pt x="1160980" y="606175"/>
                  </a:lnTo>
                  <a:lnTo>
                    <a:pt x="1546260" y="20548"/>
                  </a:lnTo>
                  <a:lnTo>
                    <a:pt x="1546260" y="20548"/>
                  </a:lnTo>
                  <a:lnTo>
                    <a:pt x="1546260" y="20548"/>
                  </a:lnTo>
                  <a:lnTo>
                    <a:pt x="1607905" y="0"/>
                  </a:lnTo>
                  <a:lnTo>
                    <a:pt x="2013735" y="226032"/>
                  </a:lnTo>
                </a:path>
              </a:pathLst>
            </a:custGeom>
            <a:noFill/>
            <a:ln w="38100" cap="flat" cmpd="sng" algn="ctr">
              <a:solidFill>
                <a:srgbClr val="007ACC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 flipH="1">
              <a:off x="4878897" y="3339553"/>
              <a:ext cx="475431" cy="615266"/>
              <a:chOff x="11208773" y="4247536"/>
              <a:chExt cx="376084" cy="486697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11208773" y="4247536"/>
                <a:ext cx="368199" cy="2301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11208773" y="4527755"/>
                <a:ext cx="376084" cy="20647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66" name="Group 265"/>
            <p:cNvGrpSpPr/>
            <p:nvPr/>
          </p:nvGrpSpPr>
          <p:grpSpPr>
            <a:xfrm>
              <a:off x="2325660" y="3509374"/>
              <a:ext cx="486631" cy="300538"/>
              <a:chOff x="611617" y="2483462"/>
              <a:chExt cx="486631" cy="300538"/>
            </a:xfrm>
          </p:grpSpPr>
          <p:sp>
            <p:nvSpPr>
              <p:cNvPr id="307" name="TextBox 306"/>
              <p:cNvSpPr txBox="1"/>
              <p:nvPr/>
            </p:nvSpPr>
            <p:spPr>
              <a:xfrm>
                <a:off x="839501" y="2483462"/>
                <a:ext cx="240443" cy="30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s-I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611617" y="2568566"/>
                <a:ext cx="486631" cy="19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100x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5269582" y="3553979"/>
              <a:ext cx="486631" cy="300538"/>
              <a:chOff x="611617" y="2483462"/>
              <a:chExt cx="486631" cy="300538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839501" y="2483462"/>
                <a:ext cx="240443" cy="30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s-I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611617" y="2568566"/>
                <a:ext cx="486631" cy="19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100x</a:t>
                </a:r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5264006" y="2539218"/>
              <a:ext cx="486631" cy="300538"/>
              <a:chOff x="611617" y="2483462"/>
              <a:chExt cx="486631" cy="30053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839501" y="2483462"/>
                <a:ext cx="240443" cy="30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s-I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611617" y="2568566"/>
                <a:ext cx="486631" cy="19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100x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3555429" y="2688101"/>
              <a:ext cx="410831" cy="394127"/>
              <a:chOff x="4721857" y="4498486"/>
              <a:chExt cx="324982" cy="311767"/>
            </a:xfrm>
          </p:grpSpPr>
          <p:sp>
            <p:nvSpPr>
              <p:cNvPr id="296" name="TextBox 295"/>
              <p:cNvSpPr txBox="1"/>
              <p:nvPr/>
            </p:nvSpPr>
            <p:spPr>
              <a:xfrm>
                <a:off x="4721857" y="4508514"/>
                <a:ext cx="324982" cy="301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queue</a:t>
                </a:r>
              </a:p>
            </p:txBody>
          </p:sp>
          <p:grpSp>
            <p:nvGrpSpPr>
              <p:cNvPr id="297" name="Group 296"/>
              <p:cNvGrpSpPr/>
              <p:nvPr/>
            </p:nvGrpSpPr>
            <p:grpSpPr>
              <a:xfrm rot="5400000">
                <a:off x="4816188" y="4472574"/>
                <a:ext cx="169890" cy="221714"/>
                <a:chOff x="3181865" y="4429898"/>
                <a:chExt cx="308920" cy="210065"/>
              </a:xfrm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399396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3181865" y="4462078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181865" y="4609071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490784" y="4429898"/>
                  <a:ext cx="1" cy="21006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02" name="Rectangle 301"/>
                <p:cNvSpPr/>
                <p:nvPr/>
              </p:nvSpPr>
              <p:spPr>
                <a:xfrm>
                  <a:off x="3311379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270" name="Group 269"/>
            <p:cNvGrpSpPr/>
            <p:nvPr/>
          </p:nvGrpSpPr>
          <p:grpSpPr>
            <a:xfrm>
              <a:off x="3566580" y="3613652"/>
              <a:ext cx="410831" cy="394127"/>
              <a:chOff x="4721857" y="4498486"/>
              <a:chExt cx="324982" cy="311767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4721857" y="4508514"/>
                <a:ext cx="324982" cy="301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queue</a:t>
                </a:r>
              </a:p>
            </p:txBody>
          </p:sp>
          <p:grpSp>
            <p:nvGrpSpPr>
              <p:cNvPr id="290" name="Group 289"/>
              <p:cNvGrpSpPr/>
              <p:nvPr/>
            </p:nvGrpSpPr>
            <p:grpSpPr>
              <a:xfrm rot="5400000">
                <a:off x="4816188" y="4472574"/>
                <a:ext cx="169890" cy="221714"/>
                <a:chOff x="3181865" y="4429898"/>
                <a:chExt cx="308920" cy="210065"/>
              </a:xfrm>
            </p:grpSpPr>
            <p:sp>
              <p:nvSpPr>
                <p:cNvPr id="291" name="Rectangle 290"/>
                <p:cNvSpPr/>
                <p:nvPr/>
              </p:nvSpPr>
              <p:spPr>
                <a:xfrm>
                  <a:off x="3399396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181865" y="4462078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181865" y="4609071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490784" y="4429898"/>
                  <a:ext cx="1" cy="21006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95" name="Rectangle 294"/>
                <p:cNvSpPr/>
                <p:nvPr/>
              </p:nvSpPr>
              <p:spPr>
                <a:xfrm>
                  <a:off x="3311379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271" name="Group 270"/>
            <p:cNvGrpSpPr/>
            <p:nvPr/>
          </p:nvGrpSpPr>
          <p:grpSpPr>
            <a:xfrm>
              <a:off x="4352741" y="4327331"/>
              <a:ext cx="410831" cy="394127"/>
              <a:chOff x="4721857" y="4498486"/>
              <a:chExt cx="324982" cy="311767"/>
            </a:xfrm>
          </p:grpSpPr>
          <p:sp>
            <p:nvSpPr>
              <p:cNvPr id="282" name="TextBox 281"/>
              <p:cNvSpPr txBox="1"/>
              <p:nvPr/>
            </p:nvSpPr>
            <p:spPr>
              <a:xfrm>
                <a:off x="4721857" y="4508514"/>
                <a:ext cx="324982" cy="301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queue</a:t>
                </a:r>
              </a:p>
            </p:txBody>
          </p:sp>
          <p:grpSp>
            <p:nvGrpSpPr>
              <p:cNvPr id="283" name="Group 282"/>
              <p:cNvGrpSpPr/>
              <p:nvPr/>
            </p:nvGrpSpPr>
            <p:grpSpPr>
              <a:xfrm rot="5400000">
                <a:off x="4816188" y="4472574"/>
                <a:ext cx="169890" cy="221714"/>
                <a:chOff x="3181865" y="4429898"/>
                <a:chExt cx="308920" cy="210065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3399396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3181865" y="4462078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3181865" y="4609071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3490784" y="4429898"/>
                  <a:ext cx="1" cy="21006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88" name="Rectangle 287"/>
                <p:cNvSpPr/>
                <p:nvPr/>
              </p:nvSpPr>
              <p:spPr>
                <a:xfrm>
                  <a:off x="3311379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272" name="Group 271"/>
            <p:cNvGrpSpPr/>
            <p:nvPr/>
          </p:nvGrpSpPr>
          <p:grpSpPr>
            <a:xfrm>
              <a:off x="4085112" y="3044941"/>
              <a:ext cx="410831" cy="394127"/>
              <a:chOff x="4721857" y="4498486"/>
              <a:chExt cx="324982" cy="311767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4721857" y="4508514"/>
                <a:ext cx="324982" cy="301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queue</a:t>
                </a:r>
              </a:p>
            </p:txBody>
          </p:sp>
          <p:grpSp>
            <p:nvGrpSpPr>
              <p:cNvPr id="276" name="Group 275"/>
              <p:cNvGrpSpPr/>
              <p:nvPr/>
            </p:nvGrpSpPr>
            <p:grpSpPr>
              <a:xfrm rot="5400000">
                <a:off x="4816188" y="4472574"/>
                <a:ext cx="169890" cy="221714"/>
                <a:chOff x="3181865" y="4429898"/>
                <a:chExt cx="308920" cy="210065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3399396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3181865" y="4462078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181865" y="4609071"/>
                  <a:ext cx="30891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490784" y="4429898"/>
                  <a:ext cx="1" cy="21006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81" name="Rectangle 280"/>
                <p:cNvSpPr/>
                <p:nvPr/>
              </p:nvSpPr>
              <p:spPr>
                <a:xfrm>
                  <a:off x="3311379" y="4485503"/>
                  <a:ext cx="67962" cy="98854"/>
                </a:xfrm>
                <a:prstGeom prst="rect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"/>
                    <a:cs typeface=""/>
                  </a:endParaRPr>
                </a:p>
              </p:txBody>
            </p:sp>
          </p:grpSp>
        </p:grpSp>
        <p:sp>
          <p:nvSpPr>
            <p:cNvPr id="273" name="TextBox 272"/>
            <p:cNvSpPr txBox="1"/>
            <p:nvPr/>
          </p:nvSpPr>
          <p:spPr>
            <a:xfrm>
              <a:off x="2929380" y="2199854"/>
              <a:ext cx="771306" cy="25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Flow 1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2891081" y="4004717"/>
              <a:ext cx="771306" cy="25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Flow 2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9536112" y="3778250"/>
            <a:ext cx="1066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>
            <a:off x="10679112" y="4616450"/>
            <a:ext cx="1066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11888788" cy="866966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534" spc="-384" dirty="0" smtClean="0">
                <a:solidFill>
                  <a:schemeClr val="bg1">
                    <a:lumMod val="50000"/>
                  </a:schemeClr>
                </a:solidFill>
              </a:rPr>
              <a:t>Qualitative Communications</a:t>
            </a:r>
            <a:endParaRPr sz="553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CC9FA54-2A03-5E4F-AB90-B747FAB461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12" y="1568450"/>
            <a:ext cx="6858000" cy="4969847"/>
          </a:xfrm>
        </p:spPr>
        <p:txBody>
          <a:bodyPr>
            <a:normAutofit fontScale="92500"/>
          </a:bodyPr>
          <a:lstStyle/>
          <a:p>
            <a:pPr marL="403225" algn="l"/>
            <a:r>
              <a:rPr lang="en-US" sz="2400" dirty="0" smtClean="0">
                <a:solidFill>
                  <a:schemeClr val="tx1"/>
                </a:solidFill>
              </a:rPr>
              <a:t>Layered/Object media </a:t>
            </a:r>
            <a:r>
              <a:rPr lang="en-US" sz="2400" dirty="0" smtClean="0">
                <a:solidFill>
                  <a:schemeClr val="tx1"/>
                </a:solidFill>
              </a:rPr>
              <a:t>codecs / transport</a:t>
            </a:r>
          </a:p>
          <a:p>
            <a:pPr marL="403225" algn="l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e.g</a:t>
            </a:r>
            <a:r>
              <a:rPr lang="en-US" sz="2400" dirty="0" smtClean="0">
                <a:solidFill>
                  <a:schemeClr val="tx1"/>
                </a:solidFill>
              </a:rPr>
              <a:t>.: MPEG </a:t>
            </a:r>
            <a:r>
              <a:rPr lang="en-US" sz="2400" dirty="0" smtClean="0">
                <a:solidFill>
                  <a:schemeClr val="tx1"/>
                </a:solidFill>
              </a:rPr>
              <a:t>SVC</a:t>
            </a:r>
            <a:r>
              <a:rPr lang="en-US" sz="2400" smtClean="0">
                <a:solidFill>
                  <a:schemeClr val="tx1"/>
                </a:solidFill>
              </a:rPr>
              <a:t>, ALC RFC5775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03225" algn="l"/>
            <a:endParaRPr lang="en-US" sz="2200" dirty="0" smtClean="0">
              <a:solidFill>
                <a:schemeClr val="tx1"/>
              </a:solidFill>
            </a:endParaRPr>
          </a:p>
          <a:p>
            <a:pPr marL="403225" algn="l"/>
            <a:r>
              <a:rPr lang="en-US" sz="2400" dirty="0" smtClean="0">
                <a:solidFill>
                  <a:schemeClr val="tx1"/>
                </a:solidFill>
              </a:rPr>
              <a:t>Network awareness of Quality</a:t>
            </a:r>
          </a:p>
          <a:p>
            <a:pPr marL="403225" algn="l"/>
            <a:r>
              <a:rPr lang="en-US" sz="2000" dirty="0">
                <a:solidFill>
                  <a:schemeClr val="tx1"/>
                </a:solidFill>
              </a:rPr>
              <a:t>Mapping to different per-packet network </a:t>
            </a:r>
            <a:r>
              <a:rPr lang="en-US" sz="2000" dirty="0" smtClean="0">
                <a:solidFill>
                  <a:schemeClr val="tx1"/>
                </a:solidFill>
              </a:rPr>
              <a:t>resources</a:t>
            </a:r>
          </a:p>
          <a:p>
            <a:pPr marL="403225" algn="l"/>
            <a:r>
              <a:rPr lang="en-US" sz="2000" dirty="0" smtClean="0">
                <a:solidFill>
                  <a:schemeClr val="tx1"/>
                </a:solidFill>
              </a:rPr>
              <a:t>E.g.: congest/(discard) highest-quality level first</a:t>
            </a:r>
          </a:p>
          <a:p>
            <a:pPr marL="403225" algn="l"/>
            <a:endParaRPr lang="en-US" sz="2000" dirty="0">
              <a:solidFill>
                <a:schemeClr val="tx1"/>
              </a:solidFill>
            </a:endParaRPr>
          </a:p>
          <a:p>
            <a:pPr marL="403225" algn="l"/>
            <a:r>
              <a:rPr lang="en-US" sz="2600" dirty="0" smtClean="0">
                <a:solidFill>
                  <a:schemeClr val="tx1"/>
                </a:solidFill>
              </a:rPr>
              <a:t>Redundancy:</a:t>
            </a:r>
          </a:p>
          <a:p>
            <a:pPr marL="403225" algn="l"/>
            <a:r>
              <a:rPr lang="en-US" sz="2000" dirty="0" smtClean="0">
                <a:solidFill>
                  <a:schemeClr val="tx1"/>
                </a:solidFill>
              </a:rPr>
              <a:t>L3 In-network redundancy (FEC) insert/remove</a:t>
            </a:r>
          </a:p>
          <a:p>
            <a:pPr marL="641350" indent="-238125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03225" algn="l"/>
            <a:r>
              <a:rPr lang="en-US" sz="2400" dirty="0" smtClean="0">
                <a:solidFill>
                  <a:srgbClr val="00B050"/>
                </a:solidFill>
              </a:rPr>
              <a:t>From flows to packets:</a:t>
            </a:r>
          </a:p>
          <a:p>
            <a:pPr marL="403225" algn="l"/>
            <a:r>
              <a:rPr lang="en-US" sz="2400" dirty="0" smtClean="0">
                <a:solidFill>
                  <a:srgbClr val="00B050"/>
                </a:solidFill>
              </a:rPr>
              <a:t>When bitrates increase but not packet rates</a:t>
            </a:r>
            <a:br>
              <a:rPr lang="en-US" sz="2400" dirty="0" smtClean="0">
                <a:solidFill>
                  <a:srgbClr val="00B050"/>
                </a:solidFill>
              </a:rPr>
            </a:br>
            <a:r>
              <a:rPr lang="en-US" sz="2400" dirty="0" smtClean="0">
                <a:solidFill>
                  <a:srgbClr val="00B050"/>
                </a:solidFill>
              </a:rPr>
              <a:t>E.g.: Optical Switched Networks =&gt; </a:t>
            </a:r>
            <a:r>
              <a:rPr lang="en-US" sz="2400" spc="-150" dirty="0" smtClean="0">
                <a:solidFill>
                  <a:srgbClr val="00B050"/>
                </a:solidFill>
              </a:rPr>
              <a:t>huge packets</a:t>
            </a:r>
          </a:p>
          <a:p>
            <a:pPr marL="403225" algn="l"/>
            <a:endParaRPr lang="en-US" sz="2400" dirty="0">
              <a:solidFill>
                <a:schemeClr val="tx1"/>
              </a:solidFill>
            </a:endParaRPr>
          </a:p>
          <a:p>
            <a:pPr marL="403225" algn="l"/>
            <a:r>
              <a:rPr lang="en-US" sz="2400" dirty="0" smtClean="0">
                <a:solidFill>
                  <a:schemeClr val="tx1"/>
                </a:solidFill>
              </a:rPr>
              <a:t>Packet-Chunks, tail-discard / congest / recover</a:t>
            </a:r>
            <a:endParaRPr lang="is-IS" sz="240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73912" y="1263650"/>
            <a:ext cx="5881748" cy="4953583"/>
            <a:chOff x="392112" y="2101267"/>
            <a:chExt cx="5881748" cy="4953583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xmlns="" id="{D5228CED-3BBF-3D4A-BB42-68AC7A4E262F}"/>
                </a:ext>
              </a:extLst>
            </p:cNvPr>
            <p:cNvCxnSpPr/>
            <p:nvPr/>
          </p:nvCxnSpPr>
          <p:spPr>
            <a:xfrm flipV="1">
              <a:off x="1926251" y="2575264"/>
              <a:ext cx="2471987" cy="141044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D88467B-3CB0-9444-8946-4B50CC4709D8}"/>
                </a:ext>
              </a:extLst>
            </p:cNvPr>
            <p:cNvSpPr txBox="1"/>
            <p:nvPr/>
          </p:nvSpPr>
          <p:spPr>
            <a:xfrm>
              <a:off x="696599" y="5843312"/>
              <a:ext cx="261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07486"/>
              <a:r>
                <a:rPr lang="en-US" sz="2000" dirty="0">
                  <a:solidFill>
                    <a:prstClr val="black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Qualitative Packet</a:t>
              </a:r>
              <a:endParaRPr lang="en-US" sz="2800" dirty="0">
                <a:solidFill>
                  <a:prstClr val="black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3E75F91F-097B-0644-AF1B-3A0379D5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112" y="3654268"/>
              <a:ext cx="1534137" cy="96193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2E6F6974-D905-2F45-AF3D-E4F5B990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835" y="2262431"/>
              <a:ext cx="1563239" cy="7388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58E080F3-54DF-DA47-91AF-D06637C3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834" y="5149850"/>
              <a:ext cx="1563238" cy="8836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4FBFA334-CEDB-FE4F-9667-B91738A6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834" y="4109837"/>
              <a:ext cx="1563239" cy="87932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5CAE1A6D-96C3-0346-9500-A5D03CAD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835" y="3162425"/>
              <a:ext cx="1563239" cy="8793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D103C7CC-861A-D74C-933B-0054D612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2187617" y="3849601"/>
              <a:ext cx="584405" cy="3358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51F5534B-DF81-2546-9A84-575E4D67B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9786" y="2101267"/>
              <a:ext cx="576940" cy="53971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198359FE-1A48-9444-A2DC-ADB23008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0075" y="3025654"/>
              <a:ext cx="576940" cy="5397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F65D4344-9958-FD4E-BF78-9557B46F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2391" y="5055521"/>
              <a:ext cx="576940" cy="539718"/>
            </a:xfrm>
            <a:prstGeom prst="rect">
              <a:avLst/>
            </a:prstGeom>
          </p:spPr>
        </p:pic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xmlns="" id="{571E44E2-458D-CD42-BF4E-C09D61D3AFBA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1914307" y="4235020"/>
              <a:ext cx="2488527" cy="135667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4A15D01A-267E-F545-8954-A4B5967F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98681" y="2424859"/>
              <a:ext cx="584405" cy="33586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5A7B7AE8-44C3-7549-A27E-4B1F7FD7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5417" y="5441605"/>
              <a:ext cx="584405" cy="335864"/>
            </a:xfrm>
            <a:prstGeom prst="rect">
              <a:avLst/>
            </a:prstGeom>
          </p:spPr>
        </p:pic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xmlns="" id="{E5E0EA38-A6C6-EA41-8EAD-95F3CF06C8EA}"/>
                </a:ext>
              </a:extLst>
            </p:cNvPr>
            <p:cNvCxnSpPr>
              <a:endCxn id="22" idx="1"/>
            </p:cNvCxnSpPr>
            <p:nvPr/>
          </p:nvCxnSpPr>
          <p:spPr>
            <a:xfrm flipV="1">
              <a:off x="1917915" y="3602086"/>
              <a:ext cx="2484919" cy="434828"/>
            </a:xfrm>
            <a:prstGeom prst="bentConnector3">
              <a:avLst>
                <a:gd name="adj1" fmla="val 53966"/>
              </a:avLst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xmlns="" id="{53F53882-A71C-7442-BAC5-B89DF163532A}"/>
                </a:ext>
              </a:extLst>
            </p:cNvPr>
            <p:cNvCxnSpPr>
              <a:cxnSpLocks/>
              <a:stCxn id="11" idx="3"/>
              <a:endCxn id="33" idx="1"/>
            </p:cNvCxnSpPr>
            <p:nvPr/>
          </p:nvCxnSpPr>
          <p:spPr>
            <a:xfrm>
              <a:off x="1926249" y="4135235"/>
              <a:ext cx="2490643" cy="44867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>
                  <a:lumMod val="20000"/>
                  <a:lumOff val="8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58BCA98E-B40D-904C-92BB-11ED7163143D}"/>
                </a:ext>
              </a:extLst>
            </p:cNvPr>
            <p:cNvSpPr/>
            <p:nvPr/>
          </p:nvSpPr>
          <p:spPr bwMode="auto">
            <a:xfrm>
              <a:off x="4416892" y="4156102"/>
              <a:ext cx="1557547" cy="855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00751" tIns="50375" rIns="100751" bIns="50375" numCol="1" rtlCol="0" anchor="t" anchorCtr="0" compatLnSpc="1">
              <a:prstTxWarp prst="textNoShape">
                <a:avLst/>
              </a:prstTxWarp>
            </a:bodyPr>
            <a:lstStyle/>
            <a:p>
              <a:pPr defTabSz="1007486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anose="05000000000000000000" pitchFamily="2" charset="2"/>
                <a:buChar char="n"/>
              </a:pPr>
              <a:endParaRPr lang="en-US" sz="1983" dirty="0">
                <a:latin typeface="Noto Sans Regular" charset="0"/>
                <a:ea typeface="Noto Sans Regular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58328D5D-2E22-394C-8A74-6901C236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920" y="4127821"/>
              <a:ext cx="576940" cy="53971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68CB4DCA-F279-E946-BF71-798D1CCEB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55" y="4103537"/>
              <a:ext cx="584405" cy="33586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8D31FFA6-421B-4546-B663-3B72C374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1994" y="4449733"/>
              <a:ext cx="584405" cy="33586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D63B432C-ECAC-224C-964C-133C363E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4714" y="3424655"/>
              <a:ext cx="584405" cy="3358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2D1A1054-D6F1-E04C-A4DA-8E41A3D8190B}"/>
                </a:ext>
              </a:extLst>
            </p:cNvPr>
            <p:cNvSpPr txBox="1"/>
            <p:nvPr/>
          </p:nvSpPr>
          <p:spPr>
            <a:xfrm>
              <a:off x="2533465" y="2940050"/>
              <a:ext cx="1135247" cy="32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43" dirty="0">
                  <a:solidFill>
                    <a:srgbClr val="353530"/>
                  </a:solidFill>
                  <a:latin typeface="Noto Sans Regular" charset="0"/>
                </a:rPr>
                <a:t>Noisy  link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7BF98AA2-DE5C-C24E-8C07-B4DF10F971CF}"/>
                </a:ext>
              </a:extLst>
            </p:cNvPr>
            <p:cNvSpPr txBox="1"/>
            <p:nvPr/>
          </p:nvSpPr>
          <p:spPr>
            <a:xfrm>
              <a:off x="1817531" y="4378320"/>
              <a:ext cx="1445726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43" dirty="0">
                  <a:solidFill>
                    <a:srgbClr val="353530"/>
                  </a:solidFill>
                  <a:latin typeface="Noto Sans Regular" charset="0"/>
                </a:rPr>
                <a:t>Congested Node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39553E64-5D3F-D44D-9F65-F0680CBA9285}"/>
                </a:ext>
              </a:extLst>
            </p:cNvPr>
            <p:cNvSpPr txBox="1"/>
            <p:nvPr/>
          </p:nvSpPr>
          <p:spPr>
            <a:xfrm>
              <a:off x="3076978" y="3758020"/>
              <a:ext cx="1445726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43" dirty="0">
                  <a:solidFill>
                    <a:srgbClr val="353530"/>
                  </a:solidFill>
                  <a:latin typeface="Noto Sans Regular" charset="0"/>
                </a:rPr>
                <a:t>Congested Node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ED0B5E02-395F-D845-ABD6-3FBEAAAFD875}"/>
                </a:ext>
              </a:extLst>
            </p:cNvPr>
            <p:cNvSpPr txBox="1"/>
            <p:nvPr/>
          </p:nvSpPr>
          <p:spPr>
            <a:xfrm>
              <a:off x="3059525" y="4863979"/>
              <a:ext cx="1445726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43" dirty="0">
                  <a:solidFill>
                    <a:srgbClr val="353530"/>
                  </a:solidFill>
                  <a:latin typeface="Noto Sans Regular" charset="0"/>
                </a:rPr>
                <a:t>Congested Node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81393924-70C8-E74A-993F-EDC0592FA8F1}"/>
                </a:ext>
              </a:extLst>
            </p:cNvPr>
            <p:cNvGrpSpPr/>
            <p:nvPr/>
          </p:nvGrpSpPr>
          <p:grpSpPr>
            <a:xfrm>
              <a:off x="1013171" y="6218149"/>
              <a:ext cx="3239669" cy="836701"/>
              <a:chOff x="1422049" y="6218149"/>
              <a:chExt cx="3239669" cy="836701"/>
            </a:xfrm>
          </p:grpSpPr>
          <p:sp>
            <p:nvSpPr>
              <p:cNvPr id="13" name="Rectangle 18">
                <a:extLst>
                  <a:ext uri="{FF2B5EF4-FFF2-40B4-BE49-F238E27FC236}">
                    <a16:creationId xmlns:a16="http://schemas.microsoft.com/office/drawing/2014/main" xmlns="" id="{A0A1B3F4-E1FD-5C40-85C0-B6E29A8A4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674" y="6218149"/>
                <a:ext cx="1022803" cy="836701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>
                <a:noFill/>
              </a:ln>
            </p:spPr>
            <p:txBody>
              <a:bodyPr vert="horz" wrap="square" lIns="100751" tIns="50375" rIns="100751" bIns="50375" numCol="1" anchor="t" anchorCtr="0" compatLnSpc="1">
                <a:prstTxWarp prst="textNoShape">
                  <a:avLst/>
                </a:prstTxWarp>
              </a:bodyPr>
              <a:lstStyle/>
              <a:p>
                <a:pPr defTabSz="1007486">
                  <a:defRPr/>
                </a:pPr>
                <a:endParaRPr lang="en-US" sz="1983" kern="0" dirty="0">
                  <a:solidFill>
                    <a:prstClr val="black"/>
                  </a:solidFill>
                  <a:latin typeface="Noto Sans Regular" charset="0"/>
                </a:endParaRPr>
              </a:p>
            </p:txBody>
          </p:sp>
          <p:sp>
            <p:nvSpPr>
              <p:cNvPr id="15" name="Rectangle 22">
                <a:extLst>
                  <a:ext uri="{FF2B5EF4-FFF2-40B4-BE49-F238E27FC236}">
                    <a16:creationId xmlns:a16="http://schemas.microsoft.com/office/drawing/2014/main" xmlns="" id="{775F2B6F-18A8-5145-8FE2-9DF83F003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7880" y="6218149"/>
                <a:ext cx="713838" cy="836701"/>
              </a:xfrm>
              <a:prstGeom prst="rect">
                <a:avLst/>
              </a:prstGeom>
              <a:solidFill>
                <a:srgbClr val="F79646"/>
              </a:solidFill>
              <a:ln>
                <a:noFill/>
              </a:ln>
            </p:spPr>
            <p:txBody>
              <a:bodyPr vert="horz" wrap="square" lIns="100751" tIns="50375" rIns="100751" bIns="50375" numCol="1" anchor="t" anchorCtr="0" compatLnSpc="1">
                <a:prstTxWarp prst="textNoShape">
                  <a:avLst/>
                </a:prstTxWarp>
              </a:bodyPr>
              <a:lstStyle/>
              <a:p>
                <a:pPr defTabSz="1007486">
                  <a:defRPr/>
                </a:pPr>
                <a:endParaRPr lang="en-US" sz="1983" kern="0" dirty="0">
                  <a:solidFill>
                    <a:prstClr val="black"/>
                  </a:solidFill>
                  <a:latin typeface="Noto Sans Regular" charset="0"/>
                </a:endParaRPr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xmlns="" id="{835CF68E-2ED6-4E4F-9F78-9CCA83ED6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1165" y="6218149"/>
                <a:ext cx="486715" cy="836701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100751" tIns="50375" rIns="100751" bIns="50375" numCol="1" anchor="t" anchorCtr="0" compatLnSpc="1">
                <a:prstTxWarp prst="textNoShape">
                  <a:avLst/>
                </a:prstTxWarp>
              </a:bodyPr>
              <a:lstStyle/>
              <a:p>
                <a:pPr defTabSz="1007486">
                  <a:defRPr/>
                </a:pPr>
                <a:endParaRPr lang="en-US" sz="1983" kern="0" dirty="0">
                  <a:solidFill>
                    <a:prstClr val="black"/>
                  </a:solidFill>
                  <a:latin typeface="Noto Sans Regular" charset="0"/>
                </a:endParaRP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xmlns="" id="{CA4AEA08-E7A8-DD48-ACD3-5EB088E3E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64" y="6218149"/>
                <a:ext cx="760801" cy="836701"/>
              </a:xfrm>
              <a:prstGeom prst="rect">
                <a:avLst/>
              </a:prstGeom>
              <a:solidFill>
                <a:sysClr val="windowText" lastClr="000000"/>
              </a:solidFill>
              <a:ln>
                <a:noFill/>
              </a:ln>
            </p:spPr>
            <p:txBody>
              <a:bodyPr vert="horz" wrap="square" lIns="100751" tIns="50375" rIns="100751" bIns="50375" numCol="1" anchor="t" anchorCtr="0" compatLnSpc="1">
                <a:prstTxWarp prst="textNoShape">
                  <a:avLst/>
                </a:prstTxWarp>
              </a:bodyPr>
              <a:lstStyle/>
              <a:p>
                <a:pPr defTabSz="1007486">
                  <a:defRPr/>
                </a:pPr>
                <a:endParaRPr lang="en-US" sz="1983" kern="0" dirty="0">
                  <a:solidFill>
                    <a:prstClr val="black"/>
                  </a:solidFill>
                  <a:latin typeface="Noto Sans Regular" charset="0"/>
                </a:endParaRP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xmlns="" id="{31BD2F62-25E3-E14A-A7E5-C7ADE5C73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049" y="6218149"/>
                <a:ext cx="689972" cy="836701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100751" tIns="50375" rIns="100751" bIns="50375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007486">
                  <a:defRPr/>
                </a:pPr>
                <a:r>
                  <a:rPr lang="en-US" sz="1983" kern="0" dirty="0">
                    <a:solidFill>
                      <a:prstClr val="black"/>
                    </a:solidFill>
                    <a:latin typeface="Noto Sans Regular" charset="0"/>
                  </a:rPr>
                  <a:t>IP </a:t>
                </a:r>
                <a:r>
                  <a:rPr lang="en-US" kern="0" dirty="0">
                    <a:solidFill>
                      <a:prstClr val="black"/>
                    </a:solidFill>
                    <a:latin typeface="Noto Sans Regular" charset="0"/>
                  </a:rPr>
                  <a:t>HDR</a:t>
                </a:r>
              </a:p>
            </p:txBody>
          </p:sp>
        </p:grp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88D7B4B8-FA79-3046-A373-25FB45CB5D3E}"/>
              </a:ext>
            </a:extLst>
          </p:cNvPr>
          <p:cNvSpPr/>
          <p:nvPr/>
        </p:nvSpPr>
        <p:spPr>
          <a:xfrm>
            <a:off x="7173912" y="6585178"/>
            <a:ext cx="5849444" cy="622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Use case: </a:t>
            </a:r>
            <a:r>
              <a:rPr lang="en-US" sz="2000" dirty="0" smtClean="0">
                <a:solidFill>
                  <a:schemeClr val="tx1"/>
                </a:solidFill>
                <a:latin typeface="Noto Sans Regular" charset="0"/>
                <a:ea typeface="Noto Sans Regular" charset="0"/>
                <a:cs typeface="Noto Sans Regular" charset="0"/>
              </a:rPr>
              <a:t> Scalable Gradual management of quality</a:t>
            </a:r>
            <a:endParaRPr lang="en-US" sz="2000" dirty="0">
              <a:solidFill>
                <a:schemeClr val="tx1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xmlns="" id="{90A5721E-E961-474E-B6F0-938D569D4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18</a:t>
            </a:fld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45312" y="1187450"/>
            <a:ext cx="6248400" cy="53340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435774"/>
            <a:ext cx="11888788" cy="846319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2020 State of Traffic Engineering</a:t>
            </a:r>
            <a:endParaRPr sz="5400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1568450"/>
            <a:ext cx="8839200" cy="5497512"/>
          </a:xfrm>
        </p:spPr>
        <p:txBody>
          <a:bodyPr>
            <a:normAutofit lnSpcReduction="10000"/>
          </a:bodyPr>
          <a:lstStyle/>
          <a:p>
            <a:pPr algn="l">
              <a:tabLst>
                <a:tab pos="446439" algn="l"/>
                <a:tab pos="447238" algn="l"/>
              </a:tabLst>
            </a:pPr>
            <a:r>
              <a:rPr lang="en-US" sz="1900" dirty="0" smtClean="0">
                <a:solidFill>
                  <a:schemeClr val="tx1"/>
                </a:solidFill>
              </a:rPr>
              <a:t>MPLS/RSVP-TE designed for </a:t>
            </a:r>
            <a:r>
              <a:rPr lang="en-US" sz="2200" b="1" dirty="0" smtClean="0">
                <a:solidFill>
                  <a:schemeClr val="tx1"/>
                </a:solidFill>
              </a:rPr>
              <a:t>Traffic Engineering (TE)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>
                <a:solidFill>
                  <a:schemeClr val="tx1"/>
                </a:solidFill>
              </a:rPr>
              <a:t>Traffic </a:t>
            </a:r>
            <a:r>
              <a:rPr lang="en-US" sz="1700" dirty="0" smtClean="0">
                <a:solidFill>
                  <a:schemeClr val="tx1"/>
                </a:solidFill>
              </a:rPr>
              <a:t>flow resource guarantees: bandwidth</a:t>
            </a:r>
            <a:r>
              <a:rPr lang="en-US" sz="1700" dirty="0">
                <a:solidFill>
                  <a:schemeClr val="tx1"/>
                </a:solidFill>
              </a:rPr>
              <a:t>, latency, </a:t>
            </a:r>
            <a:r>
              <a:rPr lang="en-US" sz="1700" dirty="0" smtClean="0">
                <a:solidFill>
                  <a:schemeClr val="tx1"/>
                </a:solidFill>
              </a:rPr>
              <a:t>reliability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AC with path selection, FRR protection (sub 50ms), per-path/(hop) QoS</a:t>
            </a:r>
            <a:br>
              <a:rPr lang="en-US" sz="1700" dirty="0" smtClean="0">
                <a:solidFill>
                  <a:schemeClr val="tx1"/>
                </a:solidFill>
              </a:rPr>
            </a:br>
            <a:endParaRPr lang="en-US" sz="1700" dirty="0" smtClean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Complex, scaling limited for last two decades dominant use-case: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5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200" b="1" dirty="0" smtClean="0">
                <a:solidFill>
                  <a:schemeClr val="tx1"/>
                </a:solidFill>
              </a:rPr>
              <a:t>Capacity optimization</a:t>
            </a:r>
            <a:endParaRPr lang="en-US" sz="2200" b="1" dirty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Maximize use of non-ECMP SP paths for best effort traffic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700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200" b="1" dirty="0" smtClean="0">
                <a:solidFill>
                  <a:schemeClr val="tx1"/>
                </a:solidFill>
              </a:rPr>
              <a:t>Segment Routing </a:t>
            </a:r>
            <a:r>
              <a:rPr lang="en-US" sz="2200" dirty="0" smtClean="0">
                <a:solidFill>
                  <a:schemeClr val="tx1"/>
                </a:solidFill>
              </a:rPr>
              <a:t>(SR-MPLS,  SRv6)</a:t>
            </a:r>
            <a:endParaRPr lang="en-US" sz="2200" dirty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Revives 1981 “loose source-routing”. Ideal for capacity optimization.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Simplifies routing architecture: Only IGP (ISIS, OSPF), no LDP.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Rightfully replaces RSVP-TE for capacity optimization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700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200" dirty="0" smtClean="0">
                <a:solidFill>
                  <a:schemeClr val="tx1"/>
                </a:solidFill>
              </a:rPr>
              <a:t>Source-routing not ideal for real TE problems</a:t>
            </a:r>
            <a:endParaRPr lang="en-US" sz="2200" dirty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Header tax, undesired re-routing, per-hop-guarantees, monitoring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Difficult/impossible to apply to arbitrary forwarding planes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700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200" dirty="0" smtClean="0">
                <a:solidFill>
                  <a:schemeClr val="tx1"/>
                </a:solidFill>
              </a:rPr>
              <a:t>2030 Networks need to support real TE solutions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700" dirty="0" smtClean="0">
                <a:solidFill>
                  <a:schemeClr val="tx1"/>
                </a:solidFill>
              </a:rPr>
              <a:t>With similar optimization as SR did for capacity optimization</a:t>
            </a:r>
            <a:endParaRPr lang="en-US" sz="4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993B32-BE43-41A3-A158-4D3EFD4FF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6112" y="1339850"/>
            <a:ext cx="3581400" cy="20194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12" y="4083050"/>
            <a:ext cx="3404180" cy="227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12312" y="6597650"/>
            <a:ext cx="347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Per-hop header tax (MPLS) SR vs.</a:t>
            </a:r>
          </a:p>
          <a:p>
            <a:r>
              <a:rPr lang="en-US" sz="1400" dirty="0" smtClean="0"/>
              <a:t>Per-flow state based solutions (e.g.: RSVP-TE)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9688512" y="3397250"/>
            <a:ext cx="2788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Non-equal-cost-path traffic steering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8571063" y="5429102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RSVP-TE         SR-MPLS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071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for 2030 Networks</a:t>
            </a:r>
            <a:br>
              <a:rPr lang="en-US" dirty="0" smtClean="0"/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3512" y="1873250"/>
            <a:ext cx="10668000" cy="5181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47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algn="ctr"/>
            <a:r>
              <a:rPr lang="en-US" i="1" dirty="0"/>
              <a:t>m</a:t>
            </a:r>
            <a:r>
              <a:rPr lang="en-US" i="1" dirty="0" smtClean="0"/>
              <a:t>ore users, (IOT) devices, quality, critical/</a:t>
            </a:r>
            <a:r>
              <a:rPr lang="en-US" b="1" i="1" dirty="0" smtClean="0">
                <a:solidFill>
                  <a:srgbClr val="C00000"/>
                </a:solidFill>
              </a:rPr>
              <a:t>future applications</a:t>
            </a:r>
            <a:r>
              <a:rPr lang="en-US" i="1" dirty="0" smtClean="0"/>
              <a:t>, </a:t>
            </a:r>
            <a:r>
              <a:rPr lang="is-IS" i="1" dirty="0" smtClean="0"/>
              <a:t>…</a:t>
            </a:r>
            <a:endParaRPr lang="en-US" i="1" dirty="0" smtClean="0"/>
          </a:p>
          <a:p>
            <a:pPr algn="ctr"/>
            <a:endParaRPr lang="en-US" dirty="0" smtClean="0"/>
          </a:p>
          <a:p>
            <a:pPr algn="ctr"/>
            <a:r>
              <a:rPr lang="en-US" sz="47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</a:p>
          <a:p>
            <a:pPr algn="ctr"/>
            <a:r>
              <a:rPr lang="en-US" sz="3800" i="1" dirty="0" smtClean="0">
                <a:solidFill>
                  <a:schemeClr val="tx1"/>
                </a:solidFill>
              </a:rPr>
              <a:t>Metropolitan </a:t>
            </a:r>
            <a:r>
              <a:rPr lang="en-US" sz="3800" i="1" dirty="0">
                <a:solidFill>
                  <a:schemeClr val="tx1"/>
                </a:solidFill>
              </a:rPr>
              <a:t>network </a:t>
            </a:r>
            <a:r>
              <a:rPr lang="en-US" sz="3800" i="1" dirty="0" smtClean="0">
                <a:solidFill>
                  <a:schemeClr val="tx1"/>
                </a:solidFill>
              </a:rPr>
              <a:t>infrastructures (fixed/mobile)</a:t>
            </a:r>
            <a:br>
              <a:rPr lang="en-US" sz="3800" i="1" dirty="0" smtClean="0">
                <a:solidFill>
                  <a:schemeClr val="tx1"/>
                </a:solidFill>
              </a:rPr>
            </a:br>
            <a:r>
              <a:rPr lang="en-US" sz="3800" i="1" dirty="0" smtClean="0">
                <a:solidFill>
                  <a:schemeClr val="tx1"/>
                </a:solidFill>
              </a:rPr>
              <a:t>(for this slide deck)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7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</a:p>
          <a:p>
            <a:pPr algn="ctr"/>
            <a:r>
              <a:rPr lang="en-US" sz="3600" i="1" dirty="0" smtClean="0"/>
              <a:t>New network protocol/services technologies</a:t>
            </a:r>
          </a:p>
          <a:p>
            <a:pPr algn="ctr"/>
            <a:r>
              <a:rPr lang="en-US" sz="3600" i="1" dirty="0" err="1" smtClean="0"/>
              <a:t>NewIP</a:t>
            </a:r>
            <a:r>
              <a:rPr lang="en-US" sz="3600" i="1" dirty="0" smtClean="0"/>
              <a:t>, High-Precision, Qualitative </a:t>
            </a:r>
            <a:r>
              <a:rPr lang="en-US" sz="3600" i="1" dirty="0" err="1" smtClean="0"/>
              <a:t>Comms</a:t>
            </a:r>
            <a:r>
              <a:rPr lang="en-US" sz="3600" i="1" dirty="0" smtClean="0"/>
              <a:t>, Holographic, </a:t>
            </a:r>
            <a:r>
              <a:rPr lang="is-IS" sz="3600" i="1" dirty="0" smtClean="0"/>
              <a:t>…</a:t>
            </a:r>
          </a:p>
          <a:p>
            <a:pPr algn="ctr"/>
            <a:r>
              <a:rPr lang="is-I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</a:t>
            </a:r>
          </a:p>
          <a:p>
            <a:pPr algn="ctr"/>
            <a:endParaRPr lang="is-IS" sz="2800" i="1" dirty="0"/>
          </a:p>
          <a:p>
            <a:pPr algn="ctr"/>
            <a:r>
              <a:rPr lang="en-US" sz="47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GREAT SUCCESS ! ??</a:t>
            </a:r>
            <a:endParaRPr lang="en-US" sz="47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8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12" y="806450"/>
            <a:ext cx="2206714" cy="6292850"/>
          </a:xfrm>
          <a:prstGeom prst="rect">
            <a:avLst/>
          </a:prstGeom>
        </p:spPr>
      </p:pic>
      <p:sp>
        <p:nvSpPr>
          <p:cNvPr id="7" name="L-Shape 6"/>
          <p:cNvSpPr/>
          <p:nvPr/>
        </p:nvSpPr>
        <p:spPr>
          <a:xfrm rot="19405661">
            <a:off x="6230387" y="1834749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3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13" y="273050"/>
            <a:ext cx="11888788" cy="846319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Lossless networking and path steering</a:t>
            </a:r>
            <a:endParaRPr sz="5400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95A9375-A782-F444-A00A-23489851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512" y="1339850"/>
            <a:ext cx="8153400" cy="5791200"/>
          </a:xfrm>
        </p:spPr>
        <p:txBody>
          <a:bodyPr>
            <a:noAutofit/>
          </a:bodyPr>
          <a:lstStyle/>
          <a:p>
            <a:pPr algn="l"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Live-live: “near zero loss”, no added latency</a:t>
            </a:r>
            <a:endParaRPr lang="en-US" sz="2400" dirty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400" dirty="0" smtClean="0">
                <a:solidFill>
                  <a:schemeClr val="tx1"/>
                </a:solidFill>
              </a:rPr>
              <a:t>Send two copies of same traffic across “disjoint” (no shared failure) paths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400" dirty="0" smtClean="0">
                <a:solidFill>
                  <a:schemeClr val="tx1"/>
                </a:solidFill>
              </a:rPr>
              <a:t>Used since 1990</a:t>
            </a:r>
            <a:r>
              <a:rPr lang="en-US" sz="1400" baseline="30000" dirty="0" smtClean="0">
                <a:solidFill>
                  <a:schemeClr val="tx1"/>
                </a:solidFill>
              </a:rPr>
              <a:t>th</a:t>
            </a:r>
            <a:r>
              <a:rPr lang="en-US" sz="1400" dirty="0" smtClean="0">
                <a:solidFill>
                  <a:schemeClr val="tx1"/>
                </a:solidFill>
              </a:rPr>
              <a:t> for financial, military, video (SMPTE since 2010th)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400" dirty="0" smtClean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400" dirty="0" smtClean="0">
                <a:solidFill>
                  <a:schemeClr val="tx1"/>
                </a:solidFill>
              </a:rPr>
              <a:t>All redundant networks have &gt;= 2 disjoint paths.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Value of critical traffic easily &gt;= 2 * normal best effort traffic.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400" dirty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400" spc="-150" dirty="0" smtClean="0">
                <a:solidFill>
                  <a:schemeClr val="tx1"/>
                </a:solidFill>
              </a:rPr>
              <a:t>PREOF – Packet Replication Elimination Ordering Function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400" dirty="0" smtClean="0">
                <a:solidFill>
                  <a:schemeClr val="tx1"/>
                </a:solidFill>
              </a:rPr>
              <a:t>DetNet term for live-live solution. TSN also uses this.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400" dirty="0" smtClean="0">
                <a:solidFill>
                  <a:schemeClr val="tx1"/>
                </a:solidFill>
              </a:rPr>
              <a:t>Only working there in simpler topologies than those needed for 2030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(SR) Loose </a:t>
            </a:r>
            <a:r>
              <a:rPr lang="en-US" sz="2400" dirty="0">
                <a:solidFill>
                  <a:schemeClr val="tx1"/>
                </a:solidFill>
              </a:rPr>
              <a:t>path-steering </a:t>
            </a:r>
            <a:r>
              <a:rPr lang="en-US" sz="2400" dirty="0" smtClean="0">
                <a:solidFill>
                  <a:schemeClr val="tx1"/>
                </a:solidFill>
              </a:rPr>
              <a:t>issues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600" dirty="0" smtClean="0">
                <a:solidFill>
                  <a:schemeClr val="tx1"/>
                </a:solidFill>
              </a:rPr>
              <a:t>Unexpected / unnecessary rerouting: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When one path fails, rerouting it undesirable – but unavoidable with loose paths.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600" dirty="0" smtClean="0">
              <a:solidFill>
                <a:schemeClr val="tx1"/>
              </a:solidFill>
            </a:endParaRP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600" dirty="0" smtClean="0">
                <a:solidFill>
                  <a:schemeClr val="tx1"/>
                </a:solidFill>
              </a:rPr>
              <a:t>Header tax redundant when per-hop state needed anyhow: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600" dirty="0" smtClean="0">
                <a:solidFill>
                  <a:schemeClr val="tx1"/>
                </a:solidFill>
              </a:rPr>
              <a:t>Strict latency management (DetNet, TSN) (“shaping state”)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600" dirty="0" smtClean="0">
                <a:solidFill>
                  <a:schemeClr val="tx1"/>
                </a:solidFill>
              </a:rPr>
              <a:t>Monitoring / Diagnostic state, MTU</a:t>
            </a:r>
          </a:p>
          <a:p>
            <a:pPr lvl="1" algn="l">
              <a:tabLst>
                <a:tab pos="446439" algn="l"/>
                <a:tab pos="447238" algn="l"/>
              </a:tabLst>
            </a:pPr>
            <a:endParaRPr lang="en-US" sz="1100" dirty="0" smtClean="0">
              <a:solidFill>
                <a:schemeClr val="tx1"/>
              </a:solidFill>
            </a:endParaRPr>
          </a:p>
          <a:p>
            <a:pPr algn="l">
              <a:tabLst>
                <a:tab pos="446439" algn="l"/>
                <a:tab pos="447238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Real networks have long, complex paths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200" dirty="0" smtClean="0">
                <a:solidFill>
                  <a:schemeClr val="tx1"/>
                </a:solidFill>
              </a:rPr>
              <a:t>Especially </a:t>
            </a:r>
            <a:r>
              <a:rPr lang="en-US" sz="1200" dirty="0">
                <a:solidFill>
                  <a:schemeClr val="tx1"/>
                </a:solidFill>
              </a:rPr>
              <a:t>in metro-space (up to 30 </a:t>
            </a:r>
            <a:r>
              <a:rPr lang="en-US" sz="1200" dirty="0" smtClean="0">
                <a:solidFill>
                  <a:schemeClr val="tx1"/>
                </a:solidFill>
              </a:rPr>
              <a:t>hops)</a:t>
            </a:r>
          </a:p>
          <a:p>
            <a:pPr lvl="1" algn="l">
              <a:tabLst>
                <a:tab pos="446439" algn="l"/>
                <a:tab pos="447238" algn="l"/>
              </a:tabLst>
            </a:pPr>
            <a:r>
              <a:rPr lang="en-US" sz="1200" dirty="0" smtClean="0">
                <a:solidFill>
                  <a:schemeClr val="tx1"/>
                </a:solidFill>
              </a:rPr>
              <a:t>Special </a:t>
            </a:r>
            <a:r>
              <a:rPr lang="en-US" sz="1200" dirty="0">
                <a:solidFill>
                  <a:schemeClr val="tx1"/>
                </a:solidFill>
              </a:rPr>
              <a:t>solutions for rings </a:t>
            </a:r>
            <a:r>
              <a:rPr lang="en-US" sz="1200" dirty="0" smtClean="0">
                <a:solidFill>
                  <a:schemeClr val="tx1"/>
                </a:solidFill>
              </a:rPr>
              <a:t>insufficient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73557" y="1799339"/>
            <a:ext cx="474713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141210" y="2110298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254600" y="1876975"/>
            <a:ext cx="300801" cy="256489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119926" y="1702190"/>
            <a:ext cx="174785" cy="174785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10598442" y="2090785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Oval 19"/>
          <p:cNvSpPr/>
          <p:nvPr/>
        </p:nvSpPr>
        <p:spPr>
          <a:xfrm>
            <a:off x="9529805" y="1727786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0269114" y="1851378"/>
            <a:ext cx="354925" cy="265004"/>
          </a:xfrm>
          <a:prstGeom prst="line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V="1">
            <a:off x="9141210" y="2576529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254600" y="2728148"/>
            <a:ext cx="300801" cy="25648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flipV="1">
            <a:off x="10119926" y="2984636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Oval 24"/>
          <p:cNvSpPr/>
          <p:nvPr/>
        </p:nvSpPr>
        <p:spPr>
          <a:xfrm flipV="1">
            <a:off x="10598442" y="2596041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Oval 25"/>
          <p:cNvSpPr/>
          <p:nvPr/>
        </p:nvSpPr>
        <p:spPr>
          <a:xfrm flipV="1">
            <a:off x="9529805" y="2959040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0269114" y="2745229"/>
            <a:ext cx="354925" cy="26500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85835" y="2265570"/>
            <a:ext cx="0" cy="330471"/>
          </a:xfrm>
          <a:prstGeom prst="line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228603" y="2285082"/>
            <a:ext cx="0" cy="29144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704590" y="3046432"/>
            <a:ext cx="415336" cy="1708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107511" y="2925046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A1</a:t>
            </a:r>
            <a:endParaRPr lang="en-US" sz="2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799851" y="2521402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A2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799851" y="2051060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A3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07511" y="1625823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A4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69507" y="1820152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A5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196155" y="2012639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A6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156727" y="2514336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A7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878899" y="2739012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A8</a:t>
            </a:r>
            <a:endParaRPr lang="en-US" sz="2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95790" y="1596868"/>
            <a:ext cx="705643" cy="276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Source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62401" y="3331999"/>
            <a:ext cx="109998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Traffic copy 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18228" y="3314376"/>
            <a:ext cx="1176476" cy="276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Traffic copy 2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18634" y="24637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/>
              <a:t>SR label </a:t>
            </a:r>
          </a:p>
          <a:p>
            <a:r>
              <a:rPr lang="en-US" sz="900" i="1" dirty="0" smtClean="0"/>
              <a:t>hop</a:t>
            </a:r>
            <a:endParaRPr lang="en-US" sz="9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8777958" y="3726875"/>
            <a:ext cx="2358354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Live-live transmission</a:t>
            </a:r>
          </a:p>
          <a:p>
            <a:pPr algn="ctr"/>
            <a:r>
              <a:rPr lang="en-US" sz="1600" dirty="0" smtClean="0"/>
              <a:t>In ring with SR</a:t>
            </a:r>
            <a:endParaRPr lang="en-US" sz="1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11908607" y="1794920"/>
            <a:ext cx="47471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1376260" y="2105879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1489650" y="1872556"/>
            <a:ext cx="300801" cy="2564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2354976" y="1697771"/>
            <a:ext cx="174785" cy="174785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0" name="Oval 49"/>
          <p:cNvSpPr/>
          <p:nvPr/>
        </p:nvSpPr>
        <p:spPr>
          <a:xfrm>
            <a:off x="12833492" y="2086366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Oval 50"/>
          <p:cNvSpPr/>
          <p:nvPr/>
        </p:nvSpPr>
        <p:spPr>
          <a:xfrm>
            <a:off x="11764855" y="1723367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12504164" y="1846959"/>
            <a:ext cx="354925" cy="265004"/>
          </a:xfrm>
          <a:prstGeom prst="line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 flipV="1">
            <a:off x="11376260" y="2572110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4" name="Straight Connector 53"/>
          <p:cNvCxnSpPr/>
          <p:nvPr/>
        </p:nvCxnSpPr>
        <p:spPr>
          <a:xfrm>
            <a:off x="11489650" y="2723729"/>
            <a:ext cx="300801" cy="25648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 flipV="1">
            <a:off x="12354976" y="2980217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6" name="Oval 55"/>
          <p:cNvSpPr/>
          <p:nvPr/>
        </p:nvSpPr>
        <p:spPr>
          <a:xfrm flipV="1">
            <a:off x="12833492" y="2591622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Oval 56"/>
          <p:cNvSpPr/>
          <p:nvPr/>
        </p:nvSpPr>
        <p:spPr>
          <a:xfrm flipV="1">
            <a:off x="11764855" y="2954621"/>
            <a:ext cx="174785" cy="174785"/>
          </a:xfrm>
          <a:prstGeom prst="ellipse">
            <a:avLst/>
          </a:prstGeom>
          <a:solidFill>
            <a:srgbClr val="E0E9FF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2504164" y="2740810"/>
            <a:ext cx="354925" cy="26500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2920885" y="2261151"/>
            <a:ext cx="0" cy="330471"/>
          </a:xfrm>
          <a:prstGeom prst="line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463653" y="2280663"/>
            <a:ext cx="0" cy="29144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1939640" y="3042013"/>
            <a:ext cx="415336" cy="1708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704612" y="2679260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A1</a:t>
            </a:r>
            <a:endParaRPr lang="en-US" sz="28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1034901" y="2516983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A2</a:t>
            </a:r>
            <a:endParaRPr lang="en-US" sz="2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1034901" y="2046641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A3</a:t>
            </a:r>
            <a:endParaRPr lang="en-US" sz="2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1342561" y="1621404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A4</a:t>
            </a:r>
            <a:endParaRPr lang="en-US" sz="28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2004557" y="1815733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A5</a:t>
            </a:r>
            <a:endParaRPr lang="en-US" sz="2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2431205" y="2008220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A6</a:t>
            </a:r>
            <a:endParaRPr lang="en-US" sz="28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2391777" y="2509917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A7</a:t>
            </a:r>
            <a:endParaRPr lang="en-US" sz="2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2113949" y="2734593"/>
            <a:ext cx="365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A8</a:t>
            </a:r>
            <a:endParaRPr lang="en-US" sz="28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2630840" y="1592449"/>
            <a:ext cx="705643" cy="276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Source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112951" y="3327580"/>
            <a:ext cx="109998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Traffic copy 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168778" y="3309958"/>
            <a:ext cx="1176476" cy="276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Traffic copy 2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57436" y="2459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/>
              <a:t>SR label </a:t>
            </a:r>
          </a:p>
          <a:p>
            <a:r>
              <a:rPr lang="en-US" sz="900" i="1" dirty="0" smtClean="0"/>
              <a:t>hop</a:t>
            </a:r>
            <a:endParaRPr lang="en-US" sz="900" i="1" dirty="0"/>
          </a:p>
        </p:txBody>
      </p:sp>
      <p:grpSp>
        <p:nvGrpSpPr>
          <p:cNvPr id="74" name="Group 73"/>
          <p:cNvGrpSpPr/>
          <p:nvPr/>
        </p:nvGrpSpPr>
        <p:grpSpPr>
          <a:xfrm>
            <a:off x="11343458" y="2090587"/>
            <a:ext cx="241366" cy="214548"/>
            <a:chOff x="7787309" y="5208104"/>
            <a:chExt cx="159026" cy="134179"/>
          </a:xfrm>
        </p:grpSpPr>
        <p:cxnSp>
          <p:nvCxnSpPr>
            <p:cNvPr id="81" name="Straight Connector 80"/>
            <p:cNvCxnSpPr/>
            <p:nvPr/>
          </p:nvCxnSpPr>
          <p:spPr bwMode="auto">
            <a:xfrm>
              <a:off x="7787309" y="5208104"/>
              <a:ext cx="159026" cy="12920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>
              <a:off x="7792278" y="5208104"/>
              <a:ext cx="139148" cy="13417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5" name="Straight Connector 74"/>
          <p:cNvCxnSpPr/>
          <p:nvPr/>
        </p:nvCxnSpPr>
        <p:spPr>
          <a:xfrm flipH="1" flipV="1">
            <a:off x="12966784" y="2269351"/>
            <a:ext cx="15896" cy="347869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2417721" y="2740810"/>
            <a:ext cx="564959" cy="44792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790452" y="3103809"/>
            <a:ext cx="651917" cy="51193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1430618" y="2787869"/>
            <a:ext cx="373243" cy="282416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907712" y="3702050"/>
            <a:ext cx="2358354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Rerouting under Failure</a:t>
            </a:r>
            <a:endParaRPr lang="en-US" sz="1600" dirty="0"/>
          </a:p>
        </p:txBody>
      </p:sp>
      <p:cxnSp>
        <p:nvCxnSpPr>
          <p:cNvPr id="80" name="Straight Connector 79"/>
          <p:cNvCxnSpPr/>
          <p:nvPr/>
        </p:nvCxnSpPr>
        <p:spPr>
          <a:xfrm flipH="1" flipV="1">
            <a:off x="12590518" y="1802289"/>
            <a:ext cx="392159" cy="352313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697912" y="1480468"/>
            <a:ext cx="4495800" cy="22098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7" name="Group 256"/>
          <p:cNvGrpSpPr/>
          <p:nvPr/>
        </p:nvGrpSpPr>
        <p:grpSpPr>
          <a:xfrm>
            <a:off x="9155112" y="4464050"/>
            <a:ext cx="3643965" cy="2334400"/>
            <a:chOff x="5747657" y="1319988"/>
            <a:chExt cx="5713929" cy="4776965"/>
          </a:xfrm>
        </p:grpSpPr>
        <p:pic>
          <p:nvPicPr>
            <p:cNvPr id="260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7755" y="1319988"/>
              <a:ext cx="431796" cy="334642"/>
            </a:xfrm>
            <a:prstGeom prst="rect">
              <a:avLst/>
            </a:prstGeom>
          </p:spPr>
        </p:pic>
        <p:pic>
          <p:nvPicPr>
            <p:cNvPr id="261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1869" y="4716331"/>
              <a:ext cx="431796" cy="334642"/>
            </a:xfrm>
            <a:prstGeom prst="rect">
              <a:avLst/>
            </a:prstGeom>
          </p:spPr>
        </p:pic>
        <p:pic>
          <p:nvPicPr>
            <p:cNvPr id="262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5457" y="2277929"/>
              <a:ext cx="456129" cy="305606"/>
            </a:xfrm>
            <a:prstGeom prst="rect">
              <a:avLst/>
            </a:prstGeom>
          </p:spPr>
        </p:pic>
        <p:pic>
          <p:nvPicPr>
            <p:cNvPr id="263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4971" y="5608957"/>
              <a:ext cx="456129" cy="305606"/>
            </a:xfrm>
            <a:prstGeom prst="rect">
              <a:avLst/>
            </a:prstGeom>
          </p:spPr>
        </p:pic>
        <p:sp>
          <p:nvSpPr>
            <p:cNvPr id="264" name="TextBox 263"/>
            <p:cNvSpPr txBox="1"/>
            <p:nvPr/>
          </p:nvSpPr>
          <p:spPr>
            <a:xfrm>
              <a:off x="6532695" y="1357127"/>
              <a:ext cx="1249758" cy="566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SENDER 1</a:t>
              </a:r>
              <a:endParaRPr lang="en-US" sz="12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747657" y="5116286"/>
              <a:ext cx="1249758" cy="566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SENDER 2</a:t>
              </a:r>
              <a:endParaRPr lang="en-US" sz="12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8818972" y="5530120"/>
              <a:ext cx="1405502" cy="566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RECEIVER 1</a:t>
              </a:r>
              <a:endParaRPr lang="en-US" sz="1200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0013828" y="1787782"/>
              <a:ext cx="1405502" cy="566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RECEIVER 2</a:t>
              </a:r>
              <a:endParaRPr lang="en-US" sz="1200" dirty="0"/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5780314" y="1654630"/>
              <a:ext cx="5625700" cy="3954327"/>
              <a:chOff x="6096000" y="2525169"/>
              <a:chExt cx="4905085" cy="3447804"/>
            </a:xfrm>
          </p:grpSpPr>
          <p:cxnSp>
            <p:nvCxnSpPr>
              <p:cNvPr id="273" name="Straight Connector 272"/>
              <p:cNvCxnSpPr/>
              <p:nvPr/>
            </p:nvCxnSpPr>
            <p:spPr bwMode="auto">
              <a:xfrm>
                <a:off x="7835900" y="2940050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4" name="Straight Connector 273"/>
              <p:cNvCxnSpPr/>
              <p:nvPr/>
            </p:nvCxnSpPr>
            <p:spPr bwMode="auto">
              <a:xfrm>
                <a:off x="8382000" y="2946400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5" name="Straight Connector 274"/>
              <p:cNvCxnSpPr/>
              <p:nvPr/>
            </p:nvCxnSpPr>
            <p:spPr bwMode="auto">
              <a:xfrm>
                <a:off x="6826250" y="3311525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275"/>
              <p:cNvCxnSpPr/>
              <p:nvPr/>
            </p:nvCxnSpPr>
            <p:spPr bwMode="auto">
              <a:xfrm>
                <a:off x="7835900" y="4149725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7" name="Straight Connector 276"/>
              <p:cNvCxnSpPr/>
              <p:nvPr/>
            </p:nvCxnSpPr>
            <p:spPr bwMode="auto">
              <a:xfrm>
                <a:off x="8432800" y="4165600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>
                <a:off x="6356060" y="4154216"/>
                <a:ext cx="578140" cy="820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V="1">
                <a:off x="7470775" y="2974975"/>
                <a:ext cx="257175" cy="30162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V="1">
                <a:off x="6353175" y="3355975"/>
                <a:ext cx="257175" cy="30162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Straight Connector 280"/>
              <p:cNvCxnSpPr/>
              <p:nvPr/>
            </p:nvCxnSpPr>
            <p:spPr bwMode="auto">
              <a:xfrm flipV="1">
                <a:off x="7086600" y="3816350"/>
                <a:ext cx="257175" cy="30162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/>
              <p:cNvCxnSpPr/>
              <p:nvPr/>
            </p:nvCxnSpPr>
            <p:spPr bwMode="auto">
              <a:xfrm flipV="1">
                <a:off x="6710218" y="4162426"/>
                <a:ext cx="274782" cy="54555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Straight Connector 282"/>
              <p:cNvCxnSpPr/>
              <p:nvPr/>
            </p:nvCxnSpPr>
            <p:spPr bwMode="auto">
              <a:xfrm flipV="1">
                <a:off x="6248400" y="3733800"/>
                <a:ext cx="0" cy="3809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283"/>
              <p:cNvCxnSpPr/>
              <p:nvPr/>
            </p:nvCxnSpPr>
            <p:spPr bwMode="auto">
              <a:xfrm flipV="1">
                <a:off x="7391400" y="3352800"/>
                <a:ext cx="0" cy="3809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5" name="Straight Connector 284"/>
              <p:cNvCxnSpPr/>
              <p:nvPr/>
            </p:nvCxnSpPr>
            <p:spPr bwMode="auto">
              <a:xfrm flipV="1">
                <a:off x="8305800" y="41148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" name="Straight Connector 285"/>
              <p:cNvCxnSpPr/>
              <p:nvPr/>
            </p:nvCxnSpPr>
            <p:spPr bwMode="auto">
              <a:xfrm flipH="1" flipV="1">
                <a:off x="7467600" y="3810000"/>
                <a:ext cx="228600" cy="304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7" name="Straight Connector 286"/>
              <p:cNvCxnSpPr/>
              <p:nvPr/>
            </p:nvCxnSpPr>
            <p:spPr bwMode="auto">
              <a:xfrm flipH="1" flipV="1">
                <a:off x="7848600" y="5181600"/>
                <a:ext cx="366858" cy="26855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8" name="Straight Connector 287"/>
              <p:cNvCxnSpPr/>
              <p:nvPr/>
            </p:nvCxnSpPr>
            <p:spPr bwMode="auto">
              <a:xfrm flipH="1" flipV="1">
                <a:off x="6705600" y="4648200"/>
                <a:ext cx="381000" cy="457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9" name="Straight Connector 288"/>
              <p:cNvCxnSpPr/>
              <p:nvPr/>
            </p:nvCxnSpPr>
            <p:spPr bwMode="auto">
              <a:xfrm flipH="1" flipV="1">
                <a:off x="8991600" y="4191000"/>
                <a:ext cx="609599" cy="457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0" name="Straight Connector 289"/>
              <p:cNvCxnSpPr/>
              <p:nvPr/>
            </p:nvCxnSpPr>
            <p:spPr bwMode="auto">
              <a:xfrm flipV="1">
                <a:off x="7772400" y="4648200"/>
                <a:ext cx="533400" cy="457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1" name="Straight Connector 290"/>
              <p:cNvCxnSpPr/>
              <p:nvPr/>
            </p:nvCxnSpPr>
            <p:spPr bwMode="auto">
              <a:xfrm>
                <a:off x="7239000" y="5178425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V="1">
                <a:off x="9553575" y="456565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V="1">
                <a:off x="9379710" y="3290642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4" name="Straight Connector 293"/>
              <p:cNvCxnSpPr/>
              <p:nvPr/>
            </p:nvCxnSpPr>
            <p:spPr bwMode="auto">
              <a:xfrm flipV="1">
                <a:off x="10847901" y="4520575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5" name="Straight Connector 294"/>
              <p:cNvCxnSpPr/>
              <p:nvPr/>
            </p:nvCxnSpPr>
            <p:spPr bwMode="auto">
              <a:xfrm>
                <a:off x="8387724" y="5537200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6" name="Straight Connector 295"/>
              <p:cNvCxnSpPr/>
              <p:nvPr/>
            </p:nvCxnSpPr>
            <p:spPr bwMode="auto">
              <a:xfrm>
                <a:off x="10016902" y="5453487"/>
                <a:ext cx="485775" cy="317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7" name="Straight Connector 296"/>
              <p:cNvCxnSpPr/>
              <p:nvPr/>
            </p:nvCxnSpPr>
            <p:spPr bwMode="auto">
              <a:xfrm flipH="1" flipV="1">
                <a:off x="10534918" y="4108360"/>
                <a:ext cx="328412" cy="4046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8" name="Straight Connector 297"/>
              <p:cNvCxnSpPr/>
              <p:nvPr/>
            </p:nvCxnSpPr>
            <p:spPr bwMode="auto">
              <a:xfrm flipH="1" flipV="1">
                <a:off x="10129233" y="3651160"/>
                <a:ext cx="328412" cy="4046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 flipV="1">
                <a:off x="9446653" y="3631802"/>
                <a:ext cx="599494" cy="1481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 flipV="1">
                <a:off x="8976575" y="3779949"/>
                <a:ext cx="360608" cy="35416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 flipV="1">
                <a:off x="9086045" y="5112912"/>
                <a:ext cx="360608" cy="35416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 flipH="1" flipV="1">
                <a:off x="8860665" y="2936383"/>
                <a:ext cx="470079" cy="36060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" name="Straight Connector 302"/>
              <p:cNvCxnSpPr/>
              <p:nvPr/>
            </p:nvCxnSpPr>
            <p:spPr bwMode="auto">
              <a:xfrm flipH="1" flipV="1">
                <a:off x="9530366" y="5100034"/>
                <a:ext cx="470079" cy="36060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" name="Straight Connector 303"/>
              <p:cNvCxnSpPr/>
              <p:nvPr/>
            </p:nvCxnSpPr>
            <p:spPr bwMode="auto">
              <a:xfrm flipV="1">
                <a:off x="10502721" y="5074276"/>
                <a:ext cx="360608" cy="35416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05" name="Group 304"/>
              <p:cNvGrpSpPr/>
              <p:nvPr/>
            </p:nvGrpSpPr>
            <p:grpSpPr>
              <a:xfrm>
                <a:off x="6096000" y="2819400"/>
                <a:ext cx="4905085" cy="2815681"/>
                <a:chOff x="6096000" y="2819400"/>
                <a:chExt cx="4905085" cy="2815681"/>
              </a:xfrm>
            </p:grpSpPr>
            <p:pic>
              <p:nvPicPr>
                <p:cNvPr id="314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153400" y="2819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5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686800" y="2819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6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20200" y="3200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7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20200" y="3657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8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763000" y="4038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9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153400" y="4038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0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620000" y="2819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1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239000" y="3200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2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239000" y="3657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3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620000" y="4038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4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153400" y="4572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5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620000" y="50292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6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34200" y="50292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7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553200" y="4572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8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858000" y="4038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9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153400" y="54102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0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839200" y="54102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1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372600" y="4953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2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372600" y="44958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3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829800" y="5334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4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363200" y="5334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5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668000" y="49530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6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668000" y="4419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7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363200" y="3962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8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906000" y="35052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9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96000" y="40386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0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96000" y="3581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1" name="Picture 2" descr="0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553200" y="3200400"/>
                  <a:ext cx="333085" cy="2248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306" name="Straight Connector 305"/>
              <p:cNvCxnSpPr/>
              <p:nvPr/>
            </p:nvCxnSpPr>
            <p:spPr bwMode="auto">
              <a:xfrm flipV="1">
                <a:off x="7797657" y="2525170"/>
                <a:ext cx="289201" cy="34482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7" name="Straight Connector 306"/>
              <p:cNvCxnSpPr/>
              <p:nvPr/>
            </p:nvCxnSpPr>
            <p:spPr bwMode="auto">
              <a:xfrm flipH="1" flipV="1">
                <a:off x="8086858" y="2525169"/>
                <a:ext cx="189162" cy="36874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8" name="Straight Connector 307"/>
              <p:cNvCxnSpPr/>
              <p:nvPr/>
            </p:nvCxnSpPr>
            <p:spPr bwMode="auto">
              <a:xfrm flipV="1">
                <a:off x="6416385" y="5148571"/>
                <a:ext cx="675068" cy="4611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9" name="Straight Connector 308"/>
              <p:cNvCxnSpPr/>
              <p:nvPr/>
            </p:nvCxnSpPr>
            <p:spPr bwMode="auto">
              <a:xfrm flipV="1">
                <a:off x="6416384" y="4686154"/>
                <a:ext cx="316297" cy="50853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0" name="Straight Connector 309"/>
              <p:cNvCxnSpPr/>
              <p:nvPr/>
            </p:nvCxnSpPr>
            <p:spPr bwMode="auto">
              <a:xfrm flipV="1">
                <a:off x="10105136" y="3335087"/>
                <a:ext cx="745553" cy="25880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1" name="Straight Connector 310"/>
              <p:cNvCxnSpPr/>
              <p:nvPr/>
            </p:nvCxnSpPr>
            <p:spPr bwMode="auto">
              <a:xfrm flipV="1">
                <a:off x="10529743" y="3335087"/>
                <a:ext cx="320945" cy="6273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2" name="Straight Connector 311"/>
              <p:cNvCxnSpPr/>
              <p:nvPr/>
            </p:nvCxnSpPr>
            <p:spPr bwMode="auto">
              <a:xfrm flipV="1">
                <a:off x="10309682" y="5431912"/>
                <a:ext cx="230070" cy="54106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3" name="Straight Connector 312"/>
              <p:cNvCxnSpPr/>
              <p:nvPr/>
            </p:nvCxnSpPr>
            <p:spPr bwMode="auto">
              <a:xfrm flipH="1" flipV="1">
                <a:off x="10013553" y="5431913"/>
                <a:ext cx="296129" cy="54106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9" name="Freeform 268"/>
            <p:cNvSpPr/>
            <p:nvPr/>
          </p:nvSpPr>
          <p:spPr bwMode="auto">
            <a:xfrm>
              <a:off x="8193024" y="1682496"/>
              <a:ext cx="3099816" cy="3913632"/>
            </a:xfrm>
            <a:custGeom>
              <a:avLst/>
              <a:gdLst>
                <a:gd name="connsiteX0" fmla="*/ 0 w 3099816"/>
                <a:gd name="connsiteY0" fmla="*/ 0 h 3913632"/>
                <a:gd name="connsiteX1" fmla="*/ 146304 w 3099816"/>
                <a:gd name="connsiteY1" fmla="*/ 411480 h 3913632"/>
                <a:gd name="connsiteX2" fmla="*/ 795528 w 3099816"/>
                <a:gd name="connsiteY2" fmla="*/ 411480 h 3913632"/>
                <a:gd name="connsiteX3" fmla="*/ 1353312 w 3099816"/>
                <a:gd name="connsiteY3" fmla="*/ 850392 h 3913632"/>
                <a:gd name="connsiteX4" fmla="*/ 1353312 w 3099816"/>
                <a:gd name="connsiteY4" fmla="*/ 850392 h 3913632"/>
                <a:gd name="connsiteX5" fmla="*/ 1417320 w 3099816"/>
                <a:gd name="connsiteY5" fmla="*/ 914400 h 3913632"/>
                <a:gd name="connsiteX6" fmla="*/ 1435608 w 3099816"/>
                <a:gd name="connsiteY6" fmla="*/ 1371600 h 3913632"/>
                <a:gd name="connsiteX7" fmla="*/ 2203704 w 3099816"/>
                <a:gd name="connsiteY7" fmla="*/ 1188720 h 3913632"/>
                <a:gd name="connsiteX8" fmla="*/ 2633472 w 3099816"/>
                <a:gd name="connsiteY8" fmla="*/ 1709928 h 3913632"/>
                <a:gd name="connsiteX9" fmla="*/ 3090672 w 3099816"/>
                <a:gd name="connsiteY9" fmla="*/ 2231136 h 3913632"/>
                <a:gd name="connsiteX10" fmla="*/ 3099816 w 3099816"/>
                <a:gd name="connsiteY10" fmla="*/ 2834640 h 3913632"/>
                <a:gd name="connsiteX11" fmla="*/ 2779776 w 3099816"/>
                <a:gd name="connsiteY11" fmla="*/ 3255264 h 3913632"/>
                <a:gd name="connsiteX12" fmla="*/ 2478024 w 3099816"/>
                <a:gd name="connsiteY12" fmla="*/ 3913632 h 391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9816" h="3913632">
                  <a:moveTo>
                    <a:pt x="0" y="0"/>
                  </a:moveTo>
                  <a:lnTo>
                    <a:pt x="146304" y="411480"/>
                  </a:lnTo>
                  <a:lnTo>
                    <a:pt x="795528" y="411480"/>
                  </a:lnTo>
                  <a:lnTo>
                    <a:pt x="1353312" y="850392"/>
                  </a:lnTo>
                  <a:lnTo>
                    <a:pt x="1353312" y="850392"/>
                  </a:lnTo>
                  <a:lnTo>
                    <a:pt x="1417320" y="914400"/>
                  </a:lnTo>
                  <a:lnTo>
                    <a:pt x="1435608" y="1371600"/>
                  </a:lnTo>
                  <a:lnTo>
                    <a:pt x="2203704" y="1188720"/>
                  </a:lnTo>
                  <a:lnTo>
                    <a:pt x="2633472" y="1709928"/>
                  </a:lnTo>
                  <a:lnTo>
                    <a:pt x="3090672" y="2231136"/>
                  </a:lnTo>
                  <a:lnTo>
                    <a:pt x="3099816" y="2834640"/>
                  </a:lnTo>
                  <a:lnTo>
                    <a:pt x="2779776" y="3255264"/>
                  </a:lnTo>
                  <a:lnTo>
                    <a:pt x="2478024" y="3913632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</a:endParaRPr>
            </a:p>
          </p:txBody>
        </p:sp>
        <p:sp>
          <p:nvSpPr>
            <p:cNvPr id="270" name="Freeform 269"/>
            <p:cNvSpPr/>
            <p:nvPr/>
          </p:nvSpPr>
          <p:spPr bwMode="auto">
            <a:xfrm>
              <a:off x="7232904" y="1664208"/>
              <a:ext cx="3383280" cy="3886200"/>
            </a:xfrm>
            <a:custGeom>
              <a:avLst/>
              <a:gdLst>
                <a:gd name="connsiteX0" fmla="*/ 740664 w 3383280"/>
                <a:gd name="connsiteY0" fmla="*/ 0 h 3886200"/>
                <a:gd name="connsiteX1" fmla="*/ 411480 w 3383280"/>
                <a:gd name="connsiteY1" fmla="*/ 457200 h 3886200"/>
                <a:gd name="connsiteX2" fmla="*/ 0 w 3383280"/>
                <a:gd name="connsiteY2" fmla="*/ 905256 h 3886200"/>
                <a:gd name="connsiteX3" fmla="*/ 0 w 3383280"/>
                <a:gd name="connsiteY3" fmla="*/ 1371600 h 3886200"/>
                <a:gd name="connsiteX4" fmla="*/ 347472 w 3383280"/>
                <a:gd name="connsiteY4" fmla="*/ 1837944 h 3886200"/>
                <a:gd name="connsiteX5" fmla="*/ 941832 w 3383280"/>
                <a:gd name="connsiteY5" fmla="*/ 1810512 h 3886200"/>
                <a:gd name="connsiteX6" fmla="*/ 1856232 w 3383280"/>
                <a:gd name="connsiteY6" fmla="*/ 1828800 h 3886200"/>
                <a:gd name="connsiteX7" fmla="*/ 2468880 w 3383280"/>
                <a:gd name="connsiteY7" fmla="*/ 2304288 h 3886200"/>
                <a:gd name="connsiteX8" fmla="*/ 2478024 w 3383280"/>
                <a:gd name="connsiteY8" fmla="*/ 2907792 h 3886200"/>
                <a:gd name="connsiteX9" fmla="*/ 3054096 w 3383280"/>
                <a:gd name="connsiteY9" fmla="*/ 3328416 h 3886200"/>
                <a:gd name="connsiteX10" fmla="*/ 3127248 w 3383280"/>
                <a:gd name="connsiteY10" fmla="*/ 3355848 h 3886200"/>
                <a:gd name="connsiteX11" fmla="*/ 3383280 w 3383280"/>
                <a:gd name="connsiteY11" fmla="*/ 3886200 h 38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3280" h="3886200">
                  <a:moveTo>
                    <a:pt x="740664" y="0"/>
                  </a:moveTo>
                  <a:lnTo>
                    <a:pt x="411480" y="457200"/>
                  </a:lnTo>
                  <a:lnTo>
                    <a:pt x="0" y="905256"/>
                  </a:lnTo>
                  <a:lnTo>
                    <a:pt x="0" y="1371600"/>
                  </a:lnTo>
                  <a:lnTo>
                    <a:pt x="347472" y="1837944"/>
                  </a:lnTo>
                  <a:lnTo>
                    <a:pt x="941832" y="1810512"/>
                  </a:lnTo>
                  <a:lnTo>
                    <a:pt x="1856232" y="1828800"/>
                  </a:lnTo>
                  <a:lnTo>
                    <a:pt x="2468880" y="2304288"/>
                  </a:lnTo>
                  <a:lnTo>
                    <a:pt x="2478024" y="2907792"/>
                  </a:lnTo>
                  <a:lnTo>
                    <a:pt x="3054096" y="3328416"/>
                  </a:lnTo>
                  <a:lnTo>
                    <a:pt x="3127248" y="3355848"/>
                  </a:lnTo>
                  <a:lnTo>
                    <a:pt x="3383280" y="3886200"/>
                  </a:lnTo>
                </a:path>
              </a:pathLst>
            </a:custGeom>
            <a:noFill/>
            <a:ln w="28575" cap="flat" cmpd="sng" algn="ctr">
              <a:solidFill>
                <a:srgbClr val="00EB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</a:endParaRPr>
            </a:p>
          </p:txBody>
        </p:sp>
        <p:sp>
          <p:nvSpPr>
            <p:cNvPr id="271" name="Freeform 270"/>
            <p:cNvSpPr/>
            <p:nvPr/>
          </p:nvSpPr>
          <p:spPr bwMode="auto">
            <a:xfrm>
              <a:off x="6108192" y="2651760"/>
              <a:ext cx="5047488" cy="2039112"/>
            </a:xfrm>
            <a:custGeom>
              <a:avLst/>
              <a:gdLst>
                <a:gd name="connsiteX0" fmla="*/ 0 w 5047488"/>
                <a:gd name="connsiteY0" fmla="*/ 2039112 h 2039112"/>
                <a:gd name="connsiteX1" fmla="*/ 356616 w 5047488"/>
                <a:gd name="connsiteY1" fmla="*/ 1444752 h 2039112"/>
                <a:gd name="connsiteX2" fmla="*/ 685800 w 5047488"/>
                <a:gd name="connsiteY2" fmla="*/ 822960 h 2039112"/>
                <a:gd name="connsiteX3" fmla="*/ 1060704 w 5047488"/>
                <a:gd name="connsiteY3" fmla="*/ 466344 h 2039112"/>
                <a:gd name="connsiteX4" fmla="*/ 1481328 w 5047488"/>
                <a:gd name="connsiteY4" fmla="*/ 923544 h 2039112"/>
                <a:gd name="connsiteX5" fmla="*/ 2953512 w 5047488"/>
                <a:gd name="connsiteY5" fmla="*/ 923544 h 2039112"/>
                <a:gd name="connsiteX6" fmla="*/ 3410712 w 5047488"/>
                <a:gd name="connsiteY6" fmla="*/ 493776 h 2039112"/>
                <a:gd name="connsiteX7" fmla="*/ 4242816 w 5047488"/>
                <a:gd name="connsiteY7" fmla="*/ 320040 h 2039112"/>
                <a:gd name="connsiteX8" fmla="*/ 5047488 w 5047488"/>
                <a:gd name="connsiteY8" fmla="*/ 0 h 203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7488" h="2039112">
                  <a:moveTo>
                    <a:pt x="0" y="2039112"/>
                  </a:moveTo>
                  <a:lnTo>
                    <a:pt x="356616" y="1444752"/>
                  </a:lnTo>
                  <a:lnTo>
                    <a:pt x="685800" y="822960"/>
                  </a:lnTo>
                  <a:lnTo>
                    <a:pt x="1060704" y="466344"/>
                  </a:lnTo>
                  <a:lnTo>
                    <a:pt x="1481328" y="923544"/>
                  </a:lnTo>
                  <a:lnTo>
                    <a:pt x="2953512" y="923544"/>
                  </a:lnTo>
                  <a:lnTo>
                    <a:pt x="3410712" y="493776"/>
                  </a:lnTo>
                  <a:lnTo>
                    <a:pt x="4242816" y="320040"/>
                  </a:lnTo>
                  <a:lnTo>
                    <a:pt x="5047488" y="0"/>
                  </a:lnTo>
                </a:path>
              </a:pathLst>
            </a:custGeom>
            <a:noFill/>
            <a:ln w="28575" cap="flat" cmpd="sng" algn="ctr">
              <a:solidFill>
                <a:srgbClr val="00EB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</a:endParaRPr>
            </a:p>
          </p:txBody>
        </p:sp>
        <p:sp>
          <p:nvSpPr>
            <p:cNvPr id="272" name="Freeform 271"/>
            <p:cNvSpPr/>
            <p:nvPr/>
          </p:nvSpPr>
          <p:spPr bwMode="auto">
            <a:xfrm>
              <a:off x="6190488" y="2688336"/>
              <a:ext cx="5010912" cy="2404872"/>
            </a:xfrm>
            <a:custGeom>
              <a:avLst/>
              <a:gdLst>
                <a:gd name="connsiteX0" fmla="*/ 0 w 5010912"/>
                <a:gd name="connsiteY0" fmla="*/ 1984248 h 2404872"/>
                <a:gd name="connsiteX1" fmla="*/ 749808 w 5010912"/>
                <a:gd name="connsiteY1" fmla="*/ 1938528 h 2404872"/>
                <a:gd name="connsiteX2" fmla="*/ 1499616 w 5010912"/>
                <a:gd name="connsiteY2" fmla="*/ 1956816 h 2404872"/>
                <a:gd name="connsiteX3" fmla="*/ 2075688 w 5010912"/>
                <a:gd name="connsiteY3" fmla="*/ 2404872 h 2404872"/>
                <a:gd name="connsiteX4" fmla="*/ 2907792 w 5010912"/>
                <a:gd name="connsiteY4" fmla="*/ 2386584 h 2404872"/>
                <a:gd name="connsiteX5" fmla="*/ 3456432 w 5010912"/>
                <a:gd name="connsiteY5" fmla="*/ 1901952 h 2404872"/>
                <a:gd name="connsiteX6" fmla="*/ 4014216 w 5010912"/>
                <a:gd name="connsiteY6" fmla="*/ 2359152 h 2404872"/>
                <a:gd name="connsiteX7" fmla="*/ 4581144 w 5010912"/>
                <a:gd name="connsiteY7" fmla="*/ 2359152 h 2404872"/>
                <a:gd name="connsiteX8" fmla="*/ 4992624 w 5010912"/>
                <a:gd name="connsiteY8" fmla="*/ 1865376 h 2404872"/>
                <a:gd name="connsiteX9" fmla="*/ 5010912 w 5010912"/>
                <a:gd name="connsiteY9" fmla="*/ 1243584 h 2404872"/>
                <a:gd name="connsiteX10" fmla="*/ 4599432 w 5010912"/>
                <a:gd name="connsiteY10" fmla="*/ 749808 h 2404872"/>
                <a:gd name="connsiteX11" fmla="*/ 4956048 w 5010912"/>
                <a:gd name="connsiteY11" fmla="*/ 0 h 240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0912" h="2404872">
                  <a:moveTo>
                    <a:pt x="0" y="1984248"/>
                  </a:moveTo>
                  <a:lnTo>
                    <a:pt x="749808" y="1938528"/>
                  </a:lnTo>
                  <a:lnTo>
                    <a:pt x="1499616" y="1956816"/>
                  </a:lnTo>
                  <a:lnTo>
                    <a:pt x="2075688" y="2404872"/>
                  </a:lnTo>
                  <a:lnTo>
                    <a:pt x="2907792" y="2386584"/>
                  </a:lnTo>
                  <a:lnTo>
                    <a:pt x="3456432" y="1901952"/>
                  </a:lnTo>
                  <a:lnTo>
                    <a:pt x="4014216" y="2359152"/>
                  </a:lnTo>
                  <a:lnTo>
                    <a:pt x="4581144" y="2359152"/>
                  </a:lnTo>
                  <a:lnTo>
                    <a:pt x="4992624" y="1865376"/>
                  </a:lnTo>
                  <a:lnTo>
                    <a:pt x="5010912" y="1243584"/>
                  </a:lnTo>
                  <a:lnTo>
                    <a:pt x="4599432" y="749808"/>
                  </a:lnTo>
                  <a:lnTo>
                    <a:pt x="4956048" y="0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2" charset="-122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9078912" y="6826250"/>
            <a:ext cx="377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Sender sends same data twice, </a:t>
            </a:r>
            <a:r>
              <a:rPr lang="en-US" sz="1400" b="1" dirty="0" smtClean="0">
                <a:solidFill>
                  <a:srgbClr val="FF0000"/>
                </a:solidFill>
              </a:rPr>
              <a:t>red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and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rgbClr val="00EB00"/>
                </a:solidFill>
              </a:rPr>
              <a:t>green</a:t>
            </a:r>
          </a:p>
          <a:p>
            <a:r>
              <a:rPr lang="en-US" sz="1400" dirty="0" smtClean="0"/>
              <a:t>link/node failure interrupt only one copy of data</a:t>
            </a:r>
            <a:endParaRPr lang="en-US" sz="1400" dirty="0"/>
          </a:p>
        </p:txBody>
      </p:sp>
      <p:sp>
        <p:nvSpPr>
          <p:cNvPr id="259" name="Rounded Rectangle 258"/>
          <p:cNvSpPr/>
          <p:nvPr/>
        </p:nvSpPr>
        <p:spPr>
          <a:xfrm>
            <a:off x="8697912" y="4387850"/>
            <a:ext cx="4495800" cy="2438400"/>
          </a:xfrm>
          <a:prstGeom prst="roundRect">
            <a:avLst>
              <a:gd name="adj" fmla="val 771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775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7783512" y="1568450"/>
            <a:ext cx="5253364" cy="4031728"/>
            <a:chOff x="3160045" y="2538374"/>
            <a:chExt cx="3879111" cy="2977049"/>
          </a:xfrm>
        </p:grpSpPr>
        <p:sp>
          <p:nvSpPr>
            <p:cNvPr id="225" name="Rounded Rectangle 224"/>
            <p:cNvSpPr/>
            <p:nvPr/>
          </p:nvSpPr>
          <p:spPr>
            <a:xfrm>
              <a:off x="3289831" y="3258308"/>
              <a:ext cx="3641368" cy="16047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035454" y="3287222"/>
              <a:ext cx="1883014" cy="128305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4683576" y="3358109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>
              <a:off x="5772855" y="3771985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>
              <a:off x="5316931" y="4296932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0" name="Oval 229"/>
            <p:cNvSpPr/>
            <p:nvPr/>
          </p:nvSpPr>
          <p:spPr>
            <a:xfrm>
              <a:off x="4174176" y="3771985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3612201" y="3354494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5340690" y="3354494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4567921" y="4291561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4955766" y="4720062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3612201" y="4284208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4958464" y="3771985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6293960" y="3347266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6293960" y="4291437"/>
              <a:ext cx="90403" cy="863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 flipV="1">
              <a:off x="5431093" y="3390455"/>
              <a:ext cx="862867" cy="7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5850019" y="3420994"/>
              <a:ext cx="457180" cy="363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4264579" y="3815174"/>
              <a:ext cx="693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5048867" y="3815174"/>
              <a:ext cx="7239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3689365" y="3428222"/>
              <a:ext cx="498050" cy="35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3702604" y="3397683"/>
              <a:ext cx="980972" cy="36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3689365" y="3845713"/>
              <a:ext cx="498050" cy="451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3702604" y="4327397"/>
              <a:ext cx="865317" cy="7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4658324" y="4334750"/>
              <a:ext cx="658607" cy="53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5407334" y="4334626"/>
              <a:ext cx="886626" cy="5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850019" y="3845713"/>
              <a:ext cx="457180" cy="4583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035628" y="3845713"/>
              <a:ext cx="294542" cy="46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4760740" y="3431837"/>
              <a:ext cx="210963" cy="352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H="1">
              <a:off x="4645085" y="3845713"/>
              <a:ext cx="326618" cy="45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5035628" y="3428222"/>
              <a:ext cx="318301" cy="35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>
              <a:off x="4773979" y="3397683"/>
              <a:ext cx="566711" cy="36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H="1">
              <a:off x="4251340" y="3431837"/>
              <a:ext cx="445475" cy="352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4251340" y="3845713"/>
              <a:ext cx="329820" cy="45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645085" y="4365289"/>
              <a:ext cx="323920" cy="3674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5032930" y="4370660"/>
              <a:ext cx="297240" cy="3620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flipH="1">
              <a:off x="5394095" y="3845713"/>
              <a:ext cx="391999" cy="46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 flipV="1">
              <a:off x="5417854" y="3428222"/>
              <a:ext cx="368240" cy="35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/>
            <p:cNvSpPr txBox="1"/>
            <p:nvPr/>
          </p:nvSpPr>
          <p:spPr>
            <a:xfrm>
              <a:off x="4064368" y="4400405"/>
              <a:ext cx="737702" cy="168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2" dirty="0">
                  <a:solidFill>
                    <a:prstClr val="black"/>
                  </a:solidFill>
                  <a:ea typeface="宋体" charset="-122"/>
                </a:rPr>
                <a:t>Core/P-nodes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3962400" y="4648200"/>
              <a:ext cx="1112845" cy="18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solidFill>
                    <a:prstClr val="black"/>
                  </a:solidFill>
                  <a:ea typeface="宋体" charset="-122"/>
                </a:rPr>
                <a:t>Edge/PE-nodes</a:t>
              </a: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4141564" y="2538374"/>
              <a:ext cx="1672090" cy="365018"/>
              <a:chOff x="3432615" y="1539966"/>
              <a:chExt cx="1672090" cy="365018"/>
            </a:xfrm>
          </p:grpSpPr>
          <p:sp>
            <p:nvSpPr>
              <p:cNvPr id="301" name="Rectangle 300"/>
              <p:cNvSpPr/>
              <p:nvPr/>
            </p:nvSpPr>
            <p:spPr>
              <a:xfrm>
                <a:off x="3501449" y="1539966"/>
                <a:ext cx="1557680" cy="35636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4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432615" y="1586341"/>
                <a:ext cx="1672090" cy="318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2" b="1" dirty="0">
                    <a:solidFill>
                      <a:prstClr val="black"/>
                    </a:solidFill>
                    <a:ea typeface="宋体" charset="-122"/>
                  </a:rPr>
                  <a:t>centralized Path Computation Engine  (PCE)</a:t>
                </a:r>
              </a:p>
            </p:txBody>
          </p:sp>
        </p:grpSp>
        <p:cxnSp>
          <p:nvCxnSpPr>
            <p:cNvPr id="264" name="Straight Connector 263"/>
            <p:cNvCxnSpPr/>
            <p:nvPr/>
          </p:nvCxnSpPr>
          <p:spPr>
            <a:xfrm flipH="1">
              <a:off x="4330153" y="3472799"/>
              <a:ext cx="390058" cy="3037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H="1">
              <a:off x="3821798" y="3920408"/>
              <a:ext cx="370874" cy="32931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H="1" flipV="1">
              <a:off x="3697107" y="3491982"/>
              <a:ext cx="431622" cy="29414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H="1">
              <a:off x="3783431" y="3447223"/>
              <a:ext cx="840864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H="1" flipV="1">
              <a:off x="4704225" y="4294480"/>
              <a:ext cx="572300" cy="639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812931" y="3440827"/>
              <a:ext cx="185436" cy="294143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5458766" y="3424841"/>
              <a:ext cx="354888" cy="30693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094285" y="3850069"/>
              <a:ext cx="268563" cy="42842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4688241" y="4358425"/>
              <a:ext cx="310126" cy="32931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 flipV="1">
              <a:off x="3815403" y="4281693"/>
              <a:ext cx="690598" cy="319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4614704" y="3862859"/>
              <a:ext cx="284554" cy="39964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>
              <a:off x="4291787" y="3853266"/>
              <a:ext cx="610664" cy="319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5014353" y="3437630"/>
              <a:ext cx="297340" cy="29734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5848824" y="3408854"/>
              <a:ext cx="428425" cy="31972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5484342" y="3418448"/>
              <a:ext cx="786512" cy="959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5068706" y="3789323"/>
              <a:ext cx="677807" cy="639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890387" y="3814900"/>
              <a:ext cx="431622" cy="43801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H="1">
              <a:off x="5442779" y="3901224"/>
              <a:ext cx="345298" cy="418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007959" y="4377607"/>
              <a:ext cx="274960" cy="31332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5442779" y="4374410"/>
              <a:ext cx="856850" cy="1278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V="1">
              <a:off x="4796944" y="3367292"/>
              <a:ext cx="527538" cy="639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5424875" y="4787490"/>
              <a:ext cx="463594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/>
            <p:cNvSpPr txBox="1"/>
            <p:nvPr/>
          </p:nvSpPr>
          <p:spPr>
            <a:xfrm>
              <a:off x="5162573" y="4581694"/>
              <a:ext cx="1300208" cy="18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92" dirty="0">
                  <a:solidFill>
                    <a:prstClr val="black"/>
                  </a:solidFill>
                  <a:ea typeface="宋体" charset="-122"/>
                </a:rPr>
                <a:t>distribution / flooding</a:t>
              </a:r>
            </a:p>
          </p:txBody>
        </p:sp>
        <p:cxnSp>
          <p:nvCxnSpPr>
            <p:cNvPr id="287" name="Straight Connector 286"/>
            <p:cNvCxnSpPr/>
            <p:nvPr/>
          </p:nvCxnSpPr>
          <p:spPr>
            <a:xfrm flipH="1">
              <a:off x="4739886" y="3005759"/>
              <a:ext cx="194783" cy="3354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059114" y="3032813"/>
              <a:ext cx="308408" cy="2921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/>
            <p:cNvGrpSpPr/>
            <p:nvPr/>
          </p:nvGrpSpPr>
          <p:grpSpPr>
            <a:xfrm>
              <a:off x="6135916" y="3477227"/>
              <a:ext cx="892759" cy="294066"/>
              <a:chOff x="4983292" y="1650990"/>
              <a:chExt cx="892759" cy="294066"/>
            </a:xfrm>
          </p:grpSpPr>
          <p:sp>
            <p:nvSpPr>
              <p:cNvPr id="299" name="Rectangle 298"/>
              <p:cNvSpPr/>
              <p:nvPr/>
            </p:nvSpPr>
            <p:spPr>
              <a:xfrm>
                <a:off x="5145529" y="1650990"/>
                <a:ext cx="557297" cy="25897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4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>
                <a:off x="4983292" y="1676411"/>
                <a:ext cx="892759" cy="2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decentralized</a:t>
                </a:r>
              </a:p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PCE</a:t>
                </a:r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6135916" y="4418680"/>
              <a:ext cx="892759" cy="282572"/>
              <a:chOff x="4988703" y="1650990"/>
              <a:chExt cx="892759" cy="282572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5145529" y="1650990"/>
                <a:ext cx="557297" cy="25897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4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4988703" y="1664917"/>
                <a:ext cx="892759" cy="2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decentralized</a:t>
                </a:r>
              </a:p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PCE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3160045" y="4492395"/>
              <a:ext cx="892759" cy="268646"/>
              <a:chOff x="4891298" y="1751758"/>
              <a:chExt cx="892759" cy="268646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5077290" y="1751758"/>
                <a:ext cx="557297" cy="25897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4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4891298" y="1751759"/>
                <a:ext cx="892759" cy="2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decentralized</a:t>
                </a:r>
              </a:p>
              <a:p>
                <a:pPr algn="ctr"/>
                <a:r>
                  <a:rPr lang="en-US" sz="882" i="1" dirty="0">
                    <a:solidFill>
                      <a:prstClr val="black"/>
                    </a:solidFill>
                    <a:ea typeface="宋体" charset="-122"/>
                  </a:rPr>
                  <a:t>PCE</a:t>
                </a:r>
              </a:p>
            </p:txBody>
          </p:sp>
        </p:grpSp>
        <p:cxnSp>
          <p:nvCxnSpPr>
            <p:cNvPr id="292" name="Straight Arrow Connector 291"/>
            <p:cNvCxnSpPr/>
            <p:nvPr/>
          </p:nvCxnSpPr>
          <p:spPr>
            <a:xfrm>
              <a:off x="5019327" y="4972285"/>
              <a:ext cx="9237" cy="332509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 rot="18817382">
              <a:off x="6419627" y="5204470"/>
              <a:ext cx="428917" cy="192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4">
                <a:solidFill>
                  <a:prstClr val="white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6032149" y="3815212"/>
              <a:ext cx="1007007" cy="29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92" dirty="0">
                  <a:solidFill>
                    <a:prstClr val="black"/>
                  </a:solidFill>
                  <a:ea typeface="宋体" charset="-122"/>
                </a:rPr>
                <a:t>IGP</a:t>
              </a:r>
            </a:p>
            <a:p>
              <a:pPr algn="ctr"/>
              <a:r>
                <a:rPr lang="en-US" sz="992" dirty="0">
                  <a:solidFill>
                    <a:prstClr val="black"/>
                  </a:solidFill>
                  <a:ea typeface="宋体" charset="-122"/>
                </a:rPr>
                <a:t>Area/Domain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="" xmlns:a16="http://schemas.microsoft.com/office/drawing/2014/main" id="{4C042371-55C8-4C31-A594-09208397E89D}"/>
              </a:ext>
            </a:extLst>
          </p:cNvPr>
          <p:cNvGrpSpPr/>
          <p:nvPr/>
        </p:nvGrpSpPr>
        <p:grpSpPr>
          <a:xfrm>
            <a:off x="7958121" y="5394597"/>
            <a:ext cx="4860946" cy="864002"/>
            <a:chOff x="7115678" y="4995833"/>
            <a:chExt cx="2836892" cy="784136"/>
          </a:xfrm>
        </p:grpSpPr>
        <p:grpSp>
          <p:nvGrpSpPr>
            <p:cNvPr id="304" name="Group 303">
              <a:extLst>
                <a:ext uri="{FF2B5EF4-FFF2-40B4-BE49-F238E27FC236}">
                  <a16:creationId xmlns="" xmlns:a16="http://schemas.microsoft.com/office/drawing/2014/main" id="{27406C6D-520E-41BA-BCF4-1B63F9C9730F}"/>
                </a:ext>
              </a:extLst>
            </p:cNvPr>
            <p:cNvGrpSpPr/>
            <p:nvPr/>
          </p:nvGrpSpPr>
          <p:grpSpPr>
            <a:xfrm>
              <a:off x="7115678" y="5133560"/>
              <a:ext cx="2836892" cy="646409"/>
              <a:chOff x="7115678" y="5133560"/>
              <a:chExt cx="2836892" cy="646409"/>
            </a:xfrm>
          </p:grpSpPr>
          <p:sp>
            <p:nvSpPr>
              <p:cNvPr id="308" name="Right Arrow 307"/>
              <p:cNvSpPr/>
              <p:nvPr/>
            </p:nvSpPr>
            <p:spPr bwMode="auto">
              <a:xfrm>
                <a:off x="8772034" y="5217952"/>
                <a:ext cx="449230" cy="113741"/>
              </a:xfrm>
              <a:prstGeom prst="rightArrow">
                <a:avLst/>
              </a:prstGeom>
              <a:solidFill>
                <a:srgbClr val="007DC3">
                  <a:lumMod val="75000"/>
                </a:srgbClr>
              </a:solidFill>
              <a:ln w="9525" cap="flat" cmpd="sng" algn="ctr">
                <a:solidFill>
                  <a:srgbClr val="A0CBED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0710" tIns="50355" rIns="100710" bIns="50355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6703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3" kern="0" dirty="0">
                  <a:solidFill>
                    <a:srgbClr val="000000"/>
                  </a:solidFill>
                  <a:latin typeface="FrutigerNext LT Regular" pitchFamily="34" charset="0"/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309" name="TextBox 17"/>
              <p:cNvSpPr txBox="1"/>
              <p:nvPr/>
            </p:nvSpPr>
            <p:spPr>
              <a:xfrm>
                <a:off x="7909576" y="5511524"/>
                <a:ext cx="2042994" cy="26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0725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322" b="1" kern="0" dirty="0">
                    <a:solidFill>
                      <a:srgbClr val="3E484F"/>
                    </a:solidFill>
                    <a:latin typeface="Arial" pitchFamily="34" charset="0"/>
                    <a:ea typeface="宋体" pitchFamily="2" charset="-122"/>
                    <a:cs typeface="Arial" charset="0"/>
                  </a:rPr>
                  <a:t>     L2/IP Router FWD Plane</a:t>
                </a:r>
              </a:p>
            </p:txBody>
          </p:sp>
          <p:pic>
            <p:nvPicPr>
              <p:cNvPr id="310" name="Picture 309">
                <a:extLst>
                  <a:ext uri="{FF2B5EF4-FFF2-40B4-BE49-F238E27FC236}">
                    <a16:creationId xmlns="" xmlns:a16="http://schemas.microsoft.com/office/drawing/2014/main" id="{64324C8A-99B4-4824-A527-8E63D69D4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5678" y="5133560"/>
                <a:ext cx="739091" cy="333445"/>
              </a:xfrm>
              <a:prstGeom prst="rect">
                <a:avLst/>
              </a:prstGeom>
            </p:spPr>
          </p:pic>
          <p:pic>
            <p:nvPicPr>
              <p:cNvPr id="311" name="Picture 310">
                <a:extLst>
                  <a:ext uri="{FF2B5EF4-FFF2-40B4-BE49-F238E27FC236}">
                    <a16:creationId xmlns="" xmlns:a16="http://schemas.microsoft.com/office/drawing/2014/main" id="{46CCA57A-F3FC-4058-B2AE-885847125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66547" y="5133560"/>
                <a:ext cx="763670" cy="344534"/>
              </a:xfrm>
              <a:prstGeom prst="rect">
                <a:avLst/>
              </a:prstGeom>
            </p:spPr>
          </p:pic>
          <p:sp>
            <p:nvSpPr>
              <p:cNvPr id="312" name="Right Arrow 18">
                <a:extLst>
                  <a:ext uri="{FF2B5EF4-FFF2-40B4-BE49-F238E27FC236}">
                    <a16:creationId xmlns="" xmlns:a16="http://schemas.microsoft.com/office/drawing/2014/main" id="{9B68B08F-1A99-46BB-8E0F-E2FE2229DE86}"/>
                  </a:ext>
                </a:extLst>
              </p:cNvPr>
              <p:cNvSpPr/>
              <p:nvPr/>
            </p:nvSpPr>
            <p:spPr bwMode="auto">
              <a:xfrm>
                <a:off x="7854770" y="5214747"/>
                <a:ext cx="449230" cy="113741"/>
              </a:xfrm>
              <a:prstGeom prst="rightArrow">
                <a:avLst/>
              </a:prstGeom>
              <a:solidFill>
                <a:srgbClr val="007DC3">
                  <a:lumMod val="75000"/>
                </a:srgbClr>
              </a:solidFill>
              <a:ln w="9525" cap="flat" cmpd="sng" algn="ctr">
                <a:solidFill>
                  <a:srgbClr val="A0CBED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0710" tIns="50355" rIns="100710" bIns="50355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6703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3" kern="0" dirty="0">
                  <a:solidFill>
                    <a:srgbClr val="000000"/>
                  </a:solidFill>
                  <a:latin typeface="FrutigerNext LT Regular" pitchFamily="34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="" xmlns:a16="http://schemas.microsoft.com/office/drawing/2014/main" id="{01E39375-0926-43FF-BA79-A0F48B6F99B5}"/>
                </a:ext>
              </a:extLst>
            </p:cNvPr>
            <p:cNvGrpSpPr/>
            <p:nvPr/>
          </p:nvGrpSpPr>
          <p:grpSpPr>
            <a:xfrm>
              <a:off x="8304000" y="4995833"/>
              <a:ext cx="468034" cy="527727"/>
              <a:chOff x="8304000" y="4995833"/>
              <a:chExt cx="468034" cy="527727"/>
            </a:xfrm>
          </p:grpSpPr>
          <p:sp>
            <p:nvSpPr>
              <p:cNvPr id="306" name="Plaque 305">
                <a:extLst>
                  <a:ext uri="{FF2B5EF4-FFF2-40B4-BE49-F238E27FC236}">
                    <a16:creationId xmlns="" xmlns:a16="http://schemas.microsoft.com/office/drawing/2014/main" id="{2EFEBF9A-8D16-4FCC-8BA8-70BA0546D044}"/>
                  </a:ext>
                </a:extLst>
              </p:cNvPr>
              <p:cNvSpPr/>
              <p:nvPr/>
            </p:nvSpPr>
            <p:spPr>
              <a:xfrm>
                <a:off x="8304000" y="4995833"/>
                <a:ext cx="468034" cy="527727"/>
              </a:xfrm>
              <a:prstGeom prst="plaque">
                <a:avLst/>
              </a:prstGeom>
              <a:solidFill>
                <a:srgbClr val="004A8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45" kern="0" dirty="0">
                  <a:solidFill>
                    <a:srgbClr val="A0CBED"/>
                  </a:solidFill>
                  <a:latin typeface="Calibri" panose="020F0502020204030204"/>
                </a:endParaRPr>
              </a:p>
            </p:txBody>
          </p:sp>
          <p:sp>
            <p:nvSpPr>
              <p:cNvPr id="307" name="Freeform 7">
                <a:extLst>
                  <a:ext uri="{FF2B5EF4-FFF2-40B4-BE49-F238E27FC236}">
                    <a16:creationId xmlns="" xmlns:a16="http://schemas.microsoft.com/office/drawing/2014/main" id="{7727D4A5-B5F9-42EA-95E1-ECB5FCE52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5812" y="5077568"/>
                <a:ext cx="345704" cy="358042"/>
              </a:xfrm>
              <a:custGeom>
                <a:avLst/>
                <a:gdLst/>
                <a:ahLst/>
                <a:cxnLst>
                  <a:cxn ang="0">
                    <a:pos x="3607" y="2525"/>
                  </a:cxn>
                  <a:cxn ang="0">
                    <a:pos x="12779" y="2555"/>
                  </a:cxn>
                  <a:cxn ang="0">
                    <a:pos x="13040" y="2666"/>
                  </a:cxn>
                  <a:cxn ang="0">
                    <a:pos x="13256" y="2843"/>
                  </a:cxn>
                  <a:cxn ang="0">
                    <a:pos x="13412" y="3076"/>
                  </a:cxn>
                  <a:cxn ang="0">
                    <a:pos x="13498" y="3348"/>
                  </a:cxn>
                  <a:cxn ang="0">
                    <a:pos x="13504" y="12518"/>
                  </a:cxn>
                  <a:cxn ang="0">
                    <a:pos x="13433" y="12797"/>
                  </a:cxn>
                  <a:cxn ang="0">
                    <a:pos x="13286" y="13037"/>
                  </a:cxn>
                  <a:cxn ang="0">
                    <a:pos x="13079" y="13225"/>
                  </a:cxn>
                  <a:cxn ang="0">
                    <a:pos x="12824" y="13347"/>
                  </a:cxn>
                  <a:cxn ang="0">
                    <a:pos x="12537" y="13391"/>
                  </a:cxn>
                  <a:cxn ang="0">
                    <a:pos x="3365" y="13360"/>
                  </a:cxn>
                  <a:cxn ang="0">
                    <a:pos x="3104" y="13251"/>
                  </a:cxn>
                  <a:cxn ang="0">
                    <a:pos x="2889" y="13072"/>
                  </a:cxn>
                  <a:cxn ang="0">
                    <a:pos x="2731" y="12840"/>
                  </a:cxn>
                  <a:cxn ang="0">
                    <a:pos x="2646" y="12567"/>
                  </a:cxn>
                  <a:cxn ang="0">
                    <a:pos x="2640" y="3397"/>
                  </a:cxn>
                  <a:cxn ang="0">
                    <a:pos x="2712" y="3119"/>
                  </a:cxn>
                  <a:cxn ang="0">
                    <a:pos x="2858" y="2879"/>
                  </a:cxn>
                  <a:cxn ang="0">
                    <a:pos x="3064" y="2691"/>
                  </a:cxn>
                  <a:cxn ang="0">
                    <a:pos x="3319" y="2568"/>
                  </a:cxn>
                  <a:cxn ang="0">
                    <a:pos x="3607" y="2525"/>
                  </a:cxn>
                  <a:cxn ang="0">
                    <a:pos x="12050" y="3336"/>
                  </a:cxn>
                  <a:cxn ang="0">
                    <a:pos x="12278" y="3421"/>
                  </a:cxn>
                  <a:cxn ang="0">
                    <a:pos x="12469" y="3563"/>
                  </a:cxn>
                  <a:cxn ang="0">
                    <a:pos x="12612" y="3754"/>
                  </a:cxn>
                  <a:cxn ang="0">
                    <a:pos x="12696" y="3983"/>
                  </a:cxn>
                  <a:cxn ang="0">
                    <a:pos x="12712" y="11809"/>
                  </a:cxn>
                  <a:cxn ang="0">
                    <a:pos x="12663" y="12051"/>
                  </a:cxn>
                  <a:cxn ang="0">
                    <a:pos x="12547" y="12262"/>
                  </a:cxn>
                  <a:cxn ang="0">
                    <a:pos x="12379" y="12431"/>
                  </a:cxn>
                  <a:cxn ang="0">
                    <a:pos x="12168" y="12546"/>
                  </a:cxn>
                  <a:cxn ang="0">
                    <a:pos x="11926" y="12595"/>
                  </a:cxn>
                  <a:cxn ang="0">
                    <a:pos x="4094" y="12579"/>
                  </a:cxn>
                  <a:cxn ang="0">
                    <a:pos x="3865" y="12496"/>
                  </a:cxn>
                  <a:cxn ang="0">
                    <a:pos x="3674" y="12353"/>
                  </a:cxn>
                  <a:cxn ang="0">
                    <a:pos x="3531" y="12162"/>
                  </a:cxn>
                  <a:cxn ang="0">
                    <a:pos x="3448" y="11934"/>
                  </a:cxn>
                  <a:cxn ang="0">
                    <a:pos x="3432" y="4106"/>
                  </a:cxn>
                  <a:cxn ang="0">
                    <a:pos x="3482" y="3865"/>
                  </a:cxn>
                  <a:cxn ang="0">
                    <a:pos x="3596" y="3654"/>
                  </a:cxn>
                  <a:cxn ang="0">
                    <a:pos x="3765" y="3485"/>
                  </a:cxn>
                  <a:cxn ang="0">
                    <a:pos x="3976" y="3370"/>
                  </a:cxn>
                  <a:cxn ang="0">
                    <a:pos x="4219" y="3320"/>
                  </a:cxn>
                  <a:cxn ang="0">
                    <a:pos x="3942" y="14186"/>
                  </a:cxn>
                  <a:cxn ang="0">
                    <a:pos x="7548" y="14186"/>
                  </a:cxn>
                  <a:cxn ang="0">
                    <a:pos x="10346" y="14186"/>
                  </a:cxn>
                  <a:cxn ang="0">
                    <a:pos x="12149" y="15960"/>
                  </a:cxn>
                  <a:cxn ang="0">
                    <a:pos x="0" y="3857"/>
                  </a:cxn>
                  <a:cxn ang="0">
                    <a:pos x="1775" y="5659"/>
                  </a:cxn>
                  <a:cxn ang="0">
                    <a:pos x="1775" y="9262"/>
                  </a:cxn>
                  <a:cxn ang="0">
                    <a:pos x="1775" y="12059"/>
                  </a:cxn>
                  <a:cxn ang="0">
                    <a:pos x="14470" y="4852"/>
                  </a:cxn>
                  <a:cxn ang="0">
                    <a:pos x="14470" y="5659"/>
                  </a:cxn>
                  <a:cxn ang="0">
                    <a:pos x="16245" y="7460"/>
                  </a:cxn>
                  <a:cxn ang="0">
                    <a:pos x="16245" y="11063"/>
                  </a:cxn>
                  <a:cxn ang="0">
                    <a:pos x="4938" y="0"/>
                  </a:cxn>
                  <a:cxn ang="0">
                    <a:pos x="6741" y="1774"/>
                  </a:cxn>
                  <a:cxn ang="0">
                    <a:pos x="7548" y="1774"/>
                  </a:cxn>
                  <a:cxn ang="0">
                    <a:pos x="9351" y="0"/>
                  </a:cxn>
                </a:cxnLst>
                <a:rect l="0" t="0" r="r" b="b"/>
                <a:pathLst>
                  <a:path w="16245" h="15960">
                    <a:moveTo>
                      <a:pt x="11153" y="0"/>
                    </a:moveTo>
                    <a:lnTo>
                      <a:pt x="12149" y="0"/>
                    </a:lnTo>
                    <a:lnTo>
                      <a:pt x="12149" y="1774"/>
                    </a:lnTo>
                    <a:lnTo>
                      <a:pt x="11153" y="1774"/>
                    </a:lnTo>
                    <a:lnTo>
                      <a:pt x="11153" y="0"/>
                    </a:lnTo>
                    <a:close/>
                    <a:moveTo>
                      <a:pt x="3607" y="2525"/>
                    </a:moveTo>
                    <a:lnTo>
                      <a:pt x="12537" y="2525"/>
                    </a:lnTo>
                    <a:lnTo>
                      <a:pt x="12586" y="2526"/>
                    </a:lnTo>
                    <a:lnTo>
                      <a:pt x="12636" y="2530"/>
                    </a:lnTo>
                    <a:lnTo>
                      <a:pt x="12684" y="2536"/>
                    </a:lnTo>
                    <a:lnTo>
                      <a:pt x="12732" y="2544"/>
                    </a:lnTo>
                    <a:lnTo>
                      <a:pt x="12779" y="2555"/>
                    </a:lnTo>
                    <a:lnTo>
                      <a:pt x="12824" y="2568"/>
                    </a:lnTo>
                    <a:lnTo>
                      <a:pt x="12870" y="2583"/>
                    </a:lnTo>
                    <a:lnTo>
                      <a:pt x="12914" y="2601"/>
                    </a:lnTo>
                    <a:lnTo>
                      <a:pt x="12957" y="2621"/>
                    </a:lnTo>
                    <a:lnTo>
                      <a:pt x="12999" y="2642"/>
                    </a:lnTo>
                    <a:lnTo>
                      <a:pt x="13040" y="2666"/>
                    </a:lnTo>
                    <a:lnTo>
                      <a:pt x="13079" y="2691"/>
                    </a:lnTo>
                    <a:lnTo>
                      <a:pt x="13117" y="2718"/>
                    </a:lnTo>
                    <a:lnTo>
                      <a:pt x="13154" y="2747"/>
                    </a:lnTo>
                    <a:lnTo>
                      <a:pt x="13189" y="2777"/>
                    </a:lnTo>
                    <a:lnTo>
                      <a:pt x="13223" y="2810"/>
                    </a:lnTo>
                    <a:lnTo>
                      <a:pt x="13256" y="2843"/>
                    </a:lnTo>
                    <a:lnTo>
                      <a:pt x="13286" y="2879"/>
                    </a:lnTo>
                    <a:lnTo>
                      <a:pt x="13315" y="2916"/>
                    </a:lnTo>
                    <a:lnTo>
                      <a:pt x="13342" y="2954"/>
                    </a:lnTo>
                    <a:lnTo>
                      <a:pt x="13368" y="2993"/>
                    </a:lnTo>
                    <a:lnTo>
                      <a:pt x="13391" y="3034"/>
                    </a:lnTo>
                    <a:lnTo>
                      <a:pt x="13412" y="3076"/>
                    </a:lnTo>
                    <a:lnTo>
                      <a:pt x="13433" y="3119"/>
                    </a:lnTo>
                    <a:lnTo>
                      <a:pt x="13450" y="3163"/>
                    </a:lnTo>
                    <a:lnTo>
                      <a:pt x="13465" y="3208"/>
                    </a:lnTo>
                    <a:lnTo>
                      <a:pt x="13478" y="3254"/>
                    </a:lnTo>
                    <a:lnTo>
                      <a:pt x="13489" y="3301"/>
                    </a:lnTo>
                    <a:lnTo>
                      <a:pt x="13498" y="3348"/>
                    </a:lnTo>
                    <a:lnTo>
                      <a:pt x="13504" y="3397"/>
                    </a:lnTo>
                    <a:lnTo>
                      <a:pt x="13508" y="3447"/>
                    </a:lnTo>
                    <a:lnTo>
                      <a:pt x="13509" y="3496"/>
                    </a:lnTo>
                    <a:lnTo>
                      <a:pt x="13509" y="12420"/>
                    </a:lnTo>
                    <a:lnTo>
                      <a:pt x="13508" y="12469"/>
                    </a:lnTo>
                    <a:lnTo>
                      <a:pt x="13504" y="12518"/>
                    </a:lnTo>
                    <a:lnTo>
                      <a:pt x="13498" y="12567"/>
                    </a:lnTo>
                    <a:lnTo>
                      <a:pt x="13489" y="12615"/>
                    </a:lnTo>
                    <a:lnTo>
                      <a:pt x="13478" y="12662"/>
                    </a:lnTo>
                    <a:lnTo>
                      <a:pt x="13465" y="12708"/>
                    </a:lnTo>
                    <a:lnTo>
                      <a:pt x="13450" y="12753"/>
                    </a:lnTo>
                    <a:lnTo>
                      <a:pt x="13433" y="12797"/>
                    </a:lnTo>
                    <a:lnTo>
                      <a:pt x="13412" y="12840"/>
                    </a:lnTo>
                    <a:lnTo>
                      <a:pt x="13391" y="12881"/>
                    </a:lnTo>
                    <a:lnTo>
                      <a:pt x="13368" y="12923"/>
                    </a:lnTo>
                    <a:lnTo>
                      <a:pt x="13342" y="12962"/>
                    </a:lnTo>
                    <a:lnTo>
                      <a:pt x="13315" y="13000"/>
                    </a:lnTo>
                    <a:lnTo>
                      <a:pt x="13286" y="13037"/>
                    </a:lnTo>
                    <a:lnTo>
                      <a:pt x="13256" y="13072"/>
                    </a:lnTo>
                    <a:lnTo>
                      <a:pt x="13223" y="13106"/>
                    </a:lnTo>
                    <a:lnTo>
                      <a:pt x="13189" y="13138"/>
                    </a:lnTo>
                    <a:lnTo>
                      <a:pt x="13154" y="13169"/>
                    </a:lnTo>
                    <a:lnTo>
                      <a:pt x="13117" y="13198"/>
                    </a:lnTo>
                    <a:lnTo>
                      <a:pt x="13079" y="13225"/>
                    </a:lnTo>
                    <a:lnTo>
                      <a:pt x="13040" y="13251"/>
                    </a:lnTo>
                    <a:lnTo>
                      <a:pt x="12999" y="13274"/>
                    </a:lnTo>
                    <a:lnTo>
                      <a:pt x="12957" y="13295"/>
                    </a:lnTo>
                    <a:lnTo>
                      <a:pt x="12914" y="13315"/>
                    </a:lnTo>
                    <a:lnTo>
                      <a:pt x="12870" y="13332"/>
                    </a:lnTo>
                    <a:lnTo>
                      <a:pt x="12824" y="13347"/>
                    </a:lnTo>
                    <a:lnTo>
                      <a:pt x="12779" y="13360"/>
                    </a:lnTo>
                    <a:lnTo>
                      <a:pt x="12732" y="13372"/>
                    </a:lnTo>
                    <a:lnTo>
                      <a:pt x="12684" y="13380"/>
                    </a:lnTo>
                    <a:lnTo>
                      <a:pt x="12636" y="13387"/>
                    </a:lnTo>
                    <a:lnTo>
                      <a:pt x="12586" y="13390"/>
                    </a:lnTo>
                    <a:lnTo>
                      <a:pt x="12537" y="13391"/>
                    </a:lnTo>
                    <a:lnTo>
                      <a:pt x="3607" y="13391"/>
                    </a:lnTo>
                    <a:lnTo>
                      <a:pt x="3558" y="13390"/>
                    </a:lnTo>
                    <a:lnTo>
                      <a:pt x="3509" y="13387"/>
                    </a:lnTo>
                    <a:lnTo>
                      <a:pt x="3460" y="13380"/>
                    </a:lnTo>
                    <a:lnTo>
                      <a:pt x="3412" y="13372"/>
                    </a:lnTo>
                    <a:lnTo>
                      <a:pt x="3365" y="13360"/>
                    </a:lnTo>
                    <a:lnTo>
                      <a:pt x="3319" y="13347"/>
                    </a:lnTo>
                    <a:lnTo>
                      <a:pt x="3273" y="13332"/>
                    </a:lnTo>
                    <a:lnTo>
                      <a:pt x="3230" y="13315"/>
                    </a:lnTo>
                    <a:lnTo>
                      <a:pt x="3187" y="13295"/>
                    </a:lnTo>
                    <a:lnTo>
                      <a:pt x="3144" y="13274"/>
                    </a:lnTo>
                    <a:lnTo>
                      <a:pt x="3104" y="13251"/>
                    </a:lnTo>
                    <a:lnTo>
                      <a:pt x="3064" y="13225"/>
                    </a:lnTo>
                    <a:lnTo>
                      <a:pt x="3027" y="13198"/>
                    </a:lnTo>
                    <a:lnTo>
                      <a:pt x="2990" y="13169"/>
                    </a:lnTo>
                    <a:lnTo>
                      <a:pt x="2955" y="13138"/>
                    </a:lnTo>
                    <a:lnTo>
                      <a:pt x="2921" y="13106"/>
                    </a:lnTo>
                    <a:lnTo>
                      <a:pt x="2889" y="13072"/>
                    </a:lnTo>
                    <a:lnTo>
                      <a:pt x="2858" y="13037"/>
                    </a:lnTo>
                    <a:lnTo>
                      <a:pt x="2829" y="13000"/>
                    </a:lnTo>
                    <a:lnTo>
                      <a:pt x="2801" y="12962"/>
                    </a:lnTo>
                    <a:lnTo>
                      <a:pt x="2776" y="12923"/>
                    </a:lnTo>
                    <a:lnTo>
                      <a:pt x="2753" y="12881"/>
                    </a:lnTo>
                    <a:lnTo>
                      <a:pt x="2731" y="12840"/>
                    </a:lnTo>
                    <a:lnTo>
                      <a:pt x="2712" y="12797"/>
                    </a:lnTo>
                    <a:lnTo>
                      <a:pt x="2694" y="12753"/>
                    </a:lnTo>
                    <a:lnTo>
                      <a:pt x="2678" y="12708"/>
                    </a:lnTo>
                    <a:lnTo>
                      <a:pt x="2665" y="12662"/>
                    </a:lnTo>
                    <a:lnTo>
                      <a:pt x="2655" y="12615"/>
                    </a:lnTo>
                    <a:lnTo>
                      <a:pt x="2646" y="12567"/>
                    </a:lnTo>
                    <a:lnTo>
                      <a:pt x="2640" y="12518"/>
                    </a:lnTo>
                    <a:lnTo>
                      <a:pt x="2637" y="12469"/>
                    </a:lnTo>
                    <a:lnTo>
                      <a:pt x="2635" y="12420"/>
                    </a:lnTo>
                    <a:lnTo>
                      <a:pt x="2635" y="3496"/>
                    </a:lnTo>
                    <a:lnTo>
                      <a:pt x="2637" y="3447"/>
                    </a:lnTo>
                    <a:lnTo>
                      <a:pt x="2640" y="3397"/>
                    </a:lnTo>
                    <a:lnTo>
                      <a:pt x="2646" y="3348"/>
                    </a:lnTo>
                    <a:lnTo>
                      <a:pt x="2655" y="3301"/>
                    </a:lnTo>
                    <a:lnTo>
                      <a:pt x="2665" y="3254"/>
                    </a:lnTo>
                    <a:lnTo>
                      <a:pt x="2678" y="3208"/>
                    </a:lnTo>
                    <a:lnTo>
                      <a:pt x="2694" y="3163"/>
                    </a:lnTo>
                    <a:lnTo>
                      <a:pt x="2712" y="3119"/>
                    </a:lnTo>
                    <a:lnTo>
                      <a:pt x="2731" y="3076"/>
                    </a:lnTo>
                    <a:lnTo>
                      <a:pt x="2753" y="3034"/>
                    </a:lnTo>
                    <a:lnTo>
                      <a:pt x="2776" y="2993"/>
                    </a:lnTo>
                    <a:lnTo>
                      <a:pt x="2801" y="2954"/>
                    </a:lnTo>
                    <a:lnTo>
                      <a:pt x="2829" y="2916"/>
                    </a:lnTo>
                    <a:lnTo>
                      <a:pt x="2858" y="2879"/>
                    </a:lnTo>
                    <a:lnTo>
                      <a:pt x="2889" y="2843"/>
                    </a:lnTo>
                    <a:lnTo>
                      <a:pt x="2921" y="2810"/>
                    </a:lnTo>
                    <a:lnTo>
                      <a:pt x="2955" y="2777"/>
                    </a:lnTo>
                    <a:lnTo>
                      <a:pt x="2990" y="2747"/>
                    </a:lnTo>
                    <a:lnTo>
                      <a:pt x="3027" y="2718"/>
                    </a:lnTo>
                    <a:lnTo>
                      <a:pt x="3064" y="2691"/>
                    </a:lnTo>
                    <a:lnTo>
                      <a:pt x="3104" y="2666"/>
                    </a:lnTo>
                    <a:lnTo>
                      <a:pt x="3144" y="2642"/>
                    </a:lnTo>
                    <a:lnTo>
                      <a:pt x="3187" y="2621"/>
                    </a:lnTo>
                    <a:lnTo>
                      <a:pt x="3230" y="2601"/>
                    </a:lnTo>
                    <a:lnTo>
                      <a:pt x="3273" y="2583"/>
                    </a:lnTo>
                    <a:lnTo>
                      <a:pt x="3319" y="2568"/>
                    </a:lnTo>
                    <a:lnTo>
                      <a:pt x="3365" y="2555"/>
                    </a:lnTo>
                    <a:lnTo>
                      <a:pt x="3412" y="2544"/>
                    </a:lnTo>
                    <a:lnTo>
                      <a:pt x="3460" y="2536"/>
                    </a:lnTo>
                    <a:lnTo>
                      <a:pt x="3509" y="2530"/>
                    </a:lnTo>
                    <a:lnTo>
                      <a:pt x="3558" y="2526"/>
                    </a:lnTo>
                    <a:lnTo>
                      <a:pt x="3607" y="2525"/>
                    </a:lnTo>
                    <a:close/>
                    <a:moveTo>
                      <a:pt x="4261" y="3319"/>
                    </a:moveTo>
                    <a:lnTo>
                      <a:pt x="11883" y="3319"/>
                    </a:lnTo>
                    <a:lnTo>
                      <a:pt x="11926" y="3320"/>
                    </a:lnTo>
                    <a:lnTo>
                      <a:pt x="11967" y="3324"/>
                    </a:lnTo>
                    <a:lnTo>
                      <a:pt x="12009" y="3329"/>
                    </a:lnTo>
                    <a:lnTo>
                      <a:pt x="12050" y="3336"/>
                    </a:lnTo>
                    <a:lnTo>
                      <a:pt x="12090" y="3345"/>
                    </a:lnTo>
                    <a:lnTo>
                      <a:pt x="12129" y="3357"/>
                    </a:lnTo>
                    <a:lnTo>
                      <a:pt x="12168" y="3370"/>
                    </a:lnTo>
                    <a:lnTo>
                      <a:pt x="12205" y="3385"/>
                    </a:lnTo>
                    <a:lnTo>
                      <a:pt x="12242" y="3402"/>
                    </a:lnTo>
                    <a:lnTo>
                      <a:pt x="12278" y="3421"/>
                    </a:lnTo>
                    <a:lnTo>
                      <a:pt x="12313" y="3440"/>
                    </a:lnTo>
                    <a:lnTo>
                      <a:pt x="12346" y="3462"/>
                    </a:lnTo>
                    <a:lnTo>
                      <a:pt x="12379" y="3485"/>
                    </a:lnTo>
                    <a:lnTo>
                      <a:pt x="12410" y="3510"/>
                    </a:lnTo>
                    <a:lnTo>
                      <a:pt x="12441" y="3535"/>
                    </a:lnTo>
                    <a:lnTo>
                      <a:pt x="12469" y="3563"/>
                    </a:lnTo>
                    <a:lnTo>
                      <a:pt x="12496" y="3592"/>
                    </a:lnTo>
                    <a:lnTo>
                      <a:pt x="12523" y="3622"/>
                    </a:lnTo>
                    <a:lnTo>
                      <a:pt x="12547" y="3654"/>
                    </a:lnTo>
                    <a:lnTo>
                      <a:pt x="12571" y="3686"/>
                    </a:lnTo>
                    <a:lnTo>
                      <a:pt x="12592" y="3720"/>
                    </a:lnTo>
                    <a:lnTo>
                      <a:pt x="12612" y="3754"/>
                    </a:lnTo>
                    <a:lnTo>
                      <a:pt x="12630" y="3791"/>
                    </a:lnTo>
                    <a:lnTo>
                      <a:pt x="12648" y="3827"/>
                    </a:lnTo>
                    <a:lnTo>
                      <a:pt x="12663" y="3865"/>
                    </a:lnTo>
                    <a:lnTo>
                      <a:pt x="12676" y="3903"/>
                    </a:lnTo>
                    <a:lnTo>
                      <a:pt x="12687" y="3942"/>
                    </a:lnTo>
                    <a:lnTo>
                      <a:pt x="12696" y="3983"/>
                    </a:lnTo>
                    <a:lnTo>
                      <a:pt x="12704" y="4023"/>
                    </a:lnTo>
                    <a:lnTo>
                      <a:pt x="12709" y="4065"/>
                    </a:lnTo>
                    <a:lnTo>
                      <a:pt x="12712" y="4106"/>
                    </a:lnTo>
                    <a:lnTo>
                      <a:pt x="12714" y="4149"/>
                    </a:lnTo>
                    <a:lnTo>
                      <a:pt x="12714" y="11766"/>
                    </a:lnTo>
                    <a:lnTo>
                      <a:pt x="12712" y="11809"/>
                    </a:lnTo>
                    <a:lnTo>
                      <a:pt x="12709" y="11852"/>
                    </a:lnTo>
                    <a:lnTo>
                      <a:pt x="12704" y="11893"/>
                    </a:lnTo>
                    <a:lnTo>
                      <a:pt x="12696" y="11934"/>
                    </a:lnTo>
                    <a:lnTo>
                      <a:pt x="12687" y="11973"/>
                    </a:lnTo>
                    <a:lnTo>
                      <a:pt x="12676" y="12013"/>
                    </a:lnTo>
                    <a:lnTo>
                      <a:pt x="12663" y="12051"/>
                    </a:lnTo>
                    <a:lnTo>
                      <a:pt x="12648" y="12089"/>
                    </a:lnTo>
                    <a:lnTo>
                      <a:pt x="12630" y="12126"/>
                    </a:lnTo>
                    <a:lnTo>
                      <a:pt x="12612" y="12162"/>
                    </a:lnTo>
                    <a:lnTo>
                      <a:pt x="12592" y="12197"/>
                    </a:lnTo>
                    <a:lnTo>
                      <a:pt x="12571" y="12230"/>
                    </a:lnTo>
                    <a:lnTo>
                      <a:pt x="12547" y="12262"/>
                    </a:lnTo>
                    <a:lnTo>
                      <a:pt x="12523" y="12294"/>
                    </a:lnTo>
                    <a:lnTo>
                      <a:pt x="12496" y="12323"/>
                    </a:lnTo>
                    <a:lnTo>
                      <a:pt x="12469" y="12353"/>
                    </a:lnTo>
                    <a:lnTo>
                      <a:pt x="12441" y="12380"/>
                    </a:lnTo>
                    <a:lnTo>
                      <a:pt x="12410" y="12407"/>
                    </a:lnTo>
                    <a:lnTo>
                      <a:pt x="12379" y="12431"/>
                    </a:lnTo>
                    <a:lnTo>
                      <a:pt x="12346" y="12454"/>
                    </a:lnTo>
                    <a:lnTo>
                      <a:pt x="12313" y="12476"/>
                    </a:lnTo>
                    <a:lnTo>
                      <a:pt x="12278" y="12496"/>
                    </a:lnTo>
                    <a:lnTo>
                      <a:pt x="12242" y="12514"/>
                    </a:lnTo>
                    <a:lnTo>
                      <a:pt x="12205" y="12530"/>
                    </a:lnTo>
                    <a:lnTo>
                      <a:pt x="12168" y="12546"/>
                    </a:lnTo>
                    <a:lnTo>
                      <a:pt x="12129" y="12559"/>
                    </a:lnTo>
                    <a:lnTo>
                      <a:pt x="12090" y="12570"/>
                    </a:lnTo>
                    <a:lnTo>
                      <a:pt x="12050" y="12579"/>
                    </a:lnTo>
                    <a:lnTo>
                      <a:pt x="12009" y="12587"/>
                    </a:lnTo>
                    <a:lnTo>
                      <a:pt x="11967" y="12592"/>
                    </a:lnTo>
                    <a:lnTo>
                      <a:pt x="11926" y="12595"/>
                    </a:lnTo>
                    <a:lnTo>
                      <a:pt x="11883" y="12596"/>
                    </a:lnTo>
                    <a:lnTo>
                      <a:pt x="4261" y="12596"/>
                    </a:lnTo>
                    <a:lnTo>
                      <a:pt x="4219" y="12595"/>
                    </a:lnTo>
                    <a:lnTo>
                      <a:pt x="4176" y="12592"/>
                    </a:lnTo>
                    <a:lnTo>
                      <a:pt x="4134" y="12587"/>
                    </a:lnTo>
                    <a:lnTo>
                      <a:pt x="4094" y="12579"/>
                    </a:lnTo>
                    <a:lnTo>
                      <a:pt x="4054" y="12570"/>
                    </a:lnTo>
                    <a:lnTo>
                      <a:pt x="4015" y="12559"/>
                    </a:lnTo>
                    <a:lnTo>
                      <a:pt x="3976" y="12546"/>
                    </a:lnTo>
                    <a:lnTo>
                      <a:pt x="3938" y="12530"/>
                    </a:lnTo>
                    <a:lnTo>
                      <a:pt x="3902" y="12514"/>
                    </a:lnTo>
                    <a:lnTo>
                      <a:pt x="3865" y="12496"/>
                    </a:lnTo>
                    <a:lnTo>
                      <a:pt x="3831" y="12476"/>
                    </a:lnTo>
                    <a:lnTo>
                      <a:pt x="3797" y="12454"/>
                    </a:lnTo>
                    <a:lnTo>
                      <a:pt x="3765" y="12431"/>
                    </a:lnTo>
                    <a:lnTo>
                      <a:pt x="3733" y="12407"/>
                    </a:lnTo>
                    <a:lnTo>
                      <a:pt x="3703" y="12380"/>
                    </a:lnTo>
                    <a:lnTo>
                      <a:pt x="3674" y="12353"/>
                    </a:lnTo>
                    <a:lnTo>
                      <a:pt x="3647" y="12323"/>
                    </a:lnTo>
                    <a:lnTo>
                      <a:pt x="3621" y="12294"/>
                    </a:lnTo>
                    <a:lnTo>
                      <a:pt x="3596" y="12262"/>
                    </a:lnTo>
                    <a:lnTo>
                      <a:pt x="3573" y="12230"/>
                    </a:lnTo>
                    <a:lnTo>
                      <a:pt x="3552" y="12197"/>
                    </a:lnTo>
                    <a:lnTo>
                      <a:pt x="3531" y="12162"/>
                    </a:lnTo>
                    <a:lnTo>
                      <a:pt x="3513" y="12126"/>
                    </a:lnTo>
                    <a:lnTo>
                      <a:pt x="3496" y="12089"/>
                    </a:lnTo>
                    <a:lnTo>
                      <a:pt x="3482" y="12051"/>
                    </a:lnTo>
                    <a:lnTo>
                      <a:pt x="3468" y="12013"/>
                    </a:lnTo>
                    <a:lnTo>
                      <a:pt x="3457" y="11973"/>
                    </a:lnTo>
                    <a:lnTo>
                      <a:pt x="3448" y="11934"/>
                    </a:lnTo>
                    <a:lnTo>
                      <a:pt x="3440" y="11893"/>
                    </a:lnTo>
                    <a:lnTo>
                      <a:pt x="3435" y="11852"/>
                    </a:lnTo>
                    <a:lnTo>
                      <a:pt x="3432" y="11809"/>
                    </a:lnTo>
                    <a:lnTo>
                      <a:pt x="3431" y="11766"/>
                    </a:lnTo>
                    <a:lnTo>
                      <a:pt x="3431" y="4149"/>
                    </a:lnTo>
                    <a:lnTo>
                      <a:pt x="3432" y="4106"/>
                    </a:lnTo>
                    <a:lnTo>
                      <a:pt x="3435" y="4065"/>
                    </a:lnTo>
                    <a:lnTo>
                      <a:pt x="3440" y="4023"/>
                    </a:lnTo>
                    <a:lnTo>
                      <a:pt x="3448" y="3983"/>
                    </a:lnTo>
                    <a:lnTo>
                      <a:pt x="3457" y="3942"/>
                    </a:lnTo>
                    <a:lnTo>
                      <a:pt x="3468" y="3903"/>
                    </a:lnTo>
                    <a:lnTo>
                      <a:pt x="3482" y="3865"/>
                    </a:lnTo>
                    <a:lnTo>
                      <a:pt x="3496" y="3827"/>
                    </a:lnTo>
                    <a:lnTo>
                      <a:pt x="3513" y="3791"/>
                    </a:lnTo>
                    <a:lnTo>
                      <a:pt x="3531" y="3754"/>
                    </a:lnTo>
                    <a:lnTo>
                      <a:pt x="3552" y="3720"/>
                    </a:lnTo>
                    <a:lnTo>
                      <a:pt x="3573" y="3686"/>
                    </a:lnTo>
                    <a:lnTo>
                      <a:pt x="3596" y="3654"/>
                    </a:lnTo>
                    <a:lnTo>
                      <a:pt x="3621" y="3622"/>
                    </a:lnTo>
                    <a:lnTo>
                      <a:pt x="3647" y="3592"/>
                    </a:lnTo>
                    <a:lnTo>
                      <a:pt x="3674" y="3563"/>
                    </a:lnTo>
                    <a:lnTo>
                      <a:pt x="3703" y="3535"/>
                    </a:lnTo>
                    <a:lnTo>
                      <a:pt x="3733" y="3510"/>
                    </a:lnTo>
                    <a:lnTo>
                      <a:pt x="3765" y="3485"/>
                    </a:lnTo>
                    <a:lnTo>
                      <a:pt x="3797" y="3462"/>
                    </a:lnTo>
                    <a:lnTo>
                      <a:pt x="3831" y="3440"/>
                    </a:lnTo>
                    <a:lnTo>
                      <a:pt x="3865" y="3421"/>
                    </a:lnTo>
                    <a:lnTo>
                      <a:pt x="3902" y="3402"/>
                    </a:lnTo>
                    <a:lnTo>
                      <a:pt x="3938" y="3385"/>
                    </a:lnTo>
                    <a:lnTo>
                      <a:pt x="3976" y="3370"/>
                    </a:lnTo>
                    <a:lnTo>
                      <a:pt x="4015" y="3357"/>
                    </a:lnTo>
                    <a:lnTo>
                      <a:pt x="4054" y="3345"/>
                    </a:lnTo>
                    <a:lnTo>
                      <a:pt x="4094" y="3336"/>
                    </a:lnTo>
                    <a:lnTo>
                      <a:pt x="4134" y="3329"/>
                    </a:lnTo>
                    <a:lnTo>
                      <a:pt x="4176" y="3324"/>
                    </a:lnTo>
                    <a:lnTo>
                      <a:pt x="4219" y="3320"/>
                    </a:lnTo>
                    <a:lnTo>
                      <a:pt x="4261" y="3319"/>
                    </a:lnTo>
                    <a:close/>
                    <a:moveTo>
                      <a:pt x="3942" y="14186"/>
                    </a:moveTo>
                    <a:lnTo>
                      <a:pt x="4938" y="14186"/>
                    </a:lnTo>
                    <a:lnTo>
                      <a:pt x="4938" y="15960"/>
                    </a:lnTo>
                    <a:lnTo>
                      <a:pt x="3942" y="15960"/>
                    </a:lnTo>
                    <a:lnTo>
                      <a:pt x="3942" y="14186"/>
                    </a:lnTo>
                    <a:close/>
                    <a:moveTo>
                      <a:pt x="5745" y="14186"/>
                    </a:moveTo>
                    <a:lnTo>
                      <a:pt x="6741" y="14186"/>
                    </a:lnTo>
                    <a:lnTo>
                      <a:pt x="6741" y="15960"/>
                    </a:lnTo>
                    <a:lnTo>
                      <a:pt x="5745" y="15960"/>
                    </a:lnTo>
                    <a:lnTo>
                      <a:pt x="5745" y="14186"/>
                    </a:lnTo>
                    <a:close/>
                    <a:moveTo>
                      <a:pt x="7548" y="14186"/>
                    </a:moveTo>
                    <a:lnTo>
                      <a:pt x="8544" y="14186"/>
                    </a:lnTo>
                    <a:lnTo>
                      <a:pt x="8544" y="15960"/>
                    </a:lnTo>
                    <a:lnTo>
                      <a:pt x="7548" y="15960"/>
                    </a:lnTo>
                    <a:lnTo>
                      <a:pt x="7548" y="14186"/>
                    </a:lnTo>
                    <a:close/>
                    <a:moveTo>
                      <a:pt x="9351" y="14186"/>
                    </a:moveTo>
                    <a:lnTo>
                      <a:pt x="10346" y="14186"/>
                    </a:lnTo>
                    <a:lnTo>
                      <a:pt x="10346" y="15960"/>
                    </a:lnTo>
                    <a:lnTo>
                      <a:pt x="9351" y="15960"/>
                    </a:lnTo>
                    <a:lnTo>
                      <a:pt x="9351" y="14186"/>
                    </a:lnTo>
                    <a:close/>
                    <a:moveTo>
                      <a:pt x="11153" y="14186"/>
                    </a:moveTo>
                    <a:lnTo>
                      <a:pt x="12149" y="14186"/>
                    </a:lnTo>
                    <a:lnTo>
                      <a:pt x="12149" y="15960"/>
                    </a:lnTo>
                    <a:lnTo>
                      <a:pt x="11153" y="15960"/>
                    </a:lnTo>
                    <a:lnTo>
                      <a:pt x="11153" y="14186"/>
                    </a:lnTo>
                    <a:close/>
                    <a:moveTo>
                      <a:pt x="1775" y="3857"/>
                    </a:moveTo>
                    <a:lnTo>
                      <a:pt x="1775" y="4852"/>
                    </a:lnTo>
                    <a:lnTo>
                      <a:pt x="0" y="4852"/>
                    </a:lnTo>
                    <a:lnTo>
                      <a:pt x="0" y="3857"/>
                    </a:lnTo>
                    <a:lnTo>
                      <a:pt x="1775" y="3857"/>
                    </a:lnTo>
                    <a:close/>
                    <a:moveTo>
                      <a:pt x="1775" y="5659"/>
                    </a:moveTo>
                    <a:lnTo>
                      <a:pt x="1775" y="6653"/>
                    </a:lnTo>
                    <a:lnTo>
                      <a:pt x="0" y="6653"/>
                    </a:lnTo>
                    <a:lnTo>
                      <a:pt x="0" y="5659"/>
                    </a:lnTo>
                    <a:lnTo>
                      <a:pt x="1775" y="5659"/>
                    </a:lnTo>
                    <a:close/>
                    <a:moveTo>
                      <a:pt x="1775" y="7460"/>
                    </a:moveTo>
                    <a:lnTo>
                      <a:pt x="1775" y="8455"/>
                    </a:lnTo>
                    <a:lnTo>
                      <a:pt x="0" y="8455"/>
                    </a:lnTo>
                    <a:lnTo>
                      <a:pt x="0" y="7460"/>
                    </a:lnTo>
                    <a:lnTo>
                      <a:pt x="1775" y="7460"/>
                    </a:lnTo>
                    <a:close/>
                    <a:moveTo>
                      <a:pt x="1775" y="9262"/>
                    </a:moveTo>
                    <a:lnTo>
                      <a:pt x="1775" y="10256"/>
                    </a:lnTo>
                    <a:lnTo>
                      <a:pt x="0" y="10256"/>
                    </a:lnTo>
                    <a:lnTo>
                      <a:pt x="0" y="9262"/>
                    </a:lnTo>
                    <a:lnTo>
                      <a:pt x="1775" y="9262"/>
                    </a:lnTo>
                    <a:close/>
                    <a:moveTo>
                      <a:pt x="1775" y="11063"/>
                    </a:moveTo>
                    <a:lnTo>
                      <a:pt x="1775" y="12059"/>
                    </a:lnTo>
                    <a:lnTo>
                      <a:pt x="0" y="12059"/>
                    </a:lnTo>
                    <a:lnTo>
                      <a:pt x="0" y="11063"/>
                    </a:lnTo>
                    <a:lnTo>
                      <a:pt x="1775" y="11063"/>
                    </a:lnTo>
                    <a:close/>
                    <a:moveTo>
                      <a:pt x="16245" y="3857"/>
                    </a:moveTo>
                    <a:lnTo>
                      <a:pt x="16245" y="4852"/>
                    </a:lnTo>
                    <a:lnTo>
                      <a:pt x="14470" y="4852"/>
                    </a:lnTo>
                    <a:lnTo>
                      <a:pt x="14470" y="3857"/>
                    </a:lnTo>
                    <a:lnTo>
                      <a:pt x="16245" y="3857"/>
                    </a:lnTo>
                    <a:close/>
                    <a:moveTo>
                      <a:pt x="16245" y="5659"/>
                    </a:moveTo>
                    <a:lnTo>
                      <a:pt x="16245" y="6653"/>
                    </a:lnTo>
                    <a:lnTo>
                      <a:pt x="14470" y="6653"/>
                    </a:lnTo>
                    <a:lnTo>
                      <a:pt x="14470" y="5659"/>
                    </a:lnTo>
                    <a:lnTo>
                      <a:pt x="16245" y="5659"/>
                    </a:lnTo>
                    <a:close/>
                    <a:moveTo>
                      <a:pt x="16245" y="7460"/>
                    </a:moveTo>
                    <a:lnTo>
                      <a:pt x="16245" y="8455"/>
                    </a:lnTo>
                    <a:lnTo>
                      <a:pt x="14470" y="8455"/>
                    </a:lnTo>
                    <a:lnTo>
                      <a:pt x="14470" y="7460"/>
                    </a:lnTo>
                    <a:lnTo>
                      <a:pt x="16245" y="7460"/>
                    </a:lnTo>
                    <a:close/>
                    <a:moveTo>
                      <a:pt x="16245" y="9262"/>
                    </a:moveTo>
                    <a:lnTo>
                      <a:pt x="16245" y="10256"/>
                    </a:lnTo>
                    <a:lnTo>
                      <a:pt x="14470" y="10256"/>
                    </a:lnTo>
                    <a:lnTo>
                      <a:pt x="14470" y="9262"/>
                    </a:lnTo>
                    <a:lnTo>
                      <a:pt x="16245" y="9262"/>
                    </a:lnTo>
                    <a:close/>
                    <a:moveTo>
                      <a:pt x="16245" y="11063"/>
                    </a:moveTo>
                    <a:lnTo>
                      <a:pt x="16245" y="12059"/>
                    </a:lnTo>
                    <a:lnTo>
                      <a:pt x="14470" y="12059"/>
                    </a:lnTo>
                    <a:lnTo>
                      <a:pt x="14470" y="11063"/>
                    </a:lnTo>
                    <a:lnTo>
                      <a:pt x="16245" y="11063"/>
                    </a:lnTo>
                    <a:close/>
                    <a:moveTo>
                      <a:pt x="3942" y="0"/>
                    </a:moveTo>
                    <a:lnTo>
                      <a:pt x="4938" y="0"/>
                    </a:lnTo>
                    <a:lnTo>
                      <a:pt x="4938" y="1774"/>
                    </a:lnTo>
                    <a:lnTo>
                      <a:pt x="3942" y="1774"/>
                    </a:lnTo>
                    <a:lnTo>
                      <a:pt x="3942" y="0"/>
                    </a:lnTo>
                    <a:close/>
                    <a:moveTo>
                      <a:pt x="5745" y="0"/>
                    </a:moveTo>
                    <a:lnTo>
                      <a:pt x="6741" y="0"/>
                    </a:lnTo>
                    <a:lnTo>
                      <a:pt x="6741" y="1774"/>
                    </a:lnTo>
                    <a:lnTo>
                      <a:pt x="5745" y="1774"/>
                    </a:lnTo>
                    <a:lnTo>
                      <a:pt x="5745" y="0"/>
                    </a:lnTo>
                    <a:close/>
                    <a:moveTo>
                      <a:pt x="7548" y="0"/>
                    </a:moveTo>
                    <a:lnTo>
                      <a:pt x="8544" y="0"/>
                    </a:lnTo>
                    <a:lnTo>
                      <a:pt x="8544" y="1774"/>
                    </a:lnTo>
                    <a:lnTo>
                      <a:pt x="7548" y="1774"/>
                    </a:lnTo>
                    <a:lnTo>
                      <a:pt x="7548" y="0"/>
                    </a:lnTo>
                    <a:close/>
                    <a:moveTo>
                      <a:pt x="9351" y="0"/>
                    </a:moveTo>
                    <a:lnTo>
                      <a:pt x="10346" y="0"/>
                    </a:lnTo>
                    <a:lnTo>
                      <a:pt x="10346" y="1774"/>
                    </a:lnTo>
                    <a:lnTo>
                      <a:pt x="9351" y="1774"/>
                    </a:lnTo>
                    <a:lnTo>
                      <a:pt x="9351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  <a:lumOff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0727" tIns="50363" rIns="100727" bIns="50363" numCol="1" anchor="t" anchorCtr="0" compatLnSpc="1">
                <a:prstTxWarp prst="textNoShape">
                  <a:avLst/>
                </a:prstTxWarp>
              </a:bodyPr>
              <a:lstStyle/>
              <a:p>
                <a:pPr defTabSz="1007251">
                  <a:defRPr/>
                </a:pPr>
                <a:endParaRPr lang="zh-CN" altLang="en-US" sz="1982" kern="0">
                  <a:solidFill>
                    <a:srgbClr val="3E484F"/>
                  </a:solidFill>
                  <a:latin typeface="Arial" pitchFamily="34" charset="0"/>
                  <a:ea typeface="等线" panose="02010600030101010101"/>
                  <a:cs typeface="Arial" pitchFamily="34" charset="0"/>
                </a:endParaRPr>
              </a:p>
            </p:txBody>
          </p:sp>
        </p:grpSp>
      </p:grpSp>
      <p:sp>
        <p:nvSpPr>
          <p:cNvPr id="313" name="TextBox 312"/>
          <p:cNvSpPr txBox="1"/>
          <p:nvPr/>
        </p:nvSpPr>
        <p:spPr>
          <a:xfrm>
            <a:off x="7783511" y="6930799"/>
            <a:ext cx="4787893" cy="49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072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2" b="1" dirty="0">
                <a:solidFill>
                  <a:srgbClr val="3E484F"/>
                </a:solidFill>
                <a:latin typeface="Arial" charset="0"/>
                <a:ea typeface="宋体" charset="-122"/>
                <a:cs typeface="Arial" charset="0"/>
              </a:rPr>
              <a:t>Fully backward compatible + extensible, lean path routing information  on the Wire</a:t>
            </a:r>
            <a:endParaRPr lang="en-US" sz="1158" dirty="0">
              <a:solidFill>
                <a:srgbClr val="3E484F"/>
              </a:solidFill>
              <a:latin typeface="Arial" charset="0"/>
              <a:ea typeface="宋体" charset="-122"/>
              <a:cs typeface="Arial" charset="0"/>
            </a:endParaRP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969" y="505228"/>
            <a:ext cx="4804506" cy="1051791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090" y="6308581"/>
            <a:ext cx="4873584" cy="597855"/>
          </a:xfrm>
          <a:prstGeom prst="rect">
            <a:avLst/>
          </a:prstGeom>
        </p:spPr>
      </p:pic>
      <p:sp>
        <p:nvSpPr>
          <p:cNvPr id="316" name="Rectangle 315"/>
          <p:cNvSpPr/>
          <p:nvPr/>
        </p:nvSpPr>
        <p:spPr bwMode="auto">
          <a:xfrm>
            <a:off x="4044522" y="6182600"/>
            <a:ext cx="671689" cy="40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17" name="Rectangle 316"/>
          <p:cNvSpPr/>
          <p:nvPr/>
        </p:nvSpPr>
        <p:spPr bwMode="auto">
          <a:xfrm>
            <a:off x="11683610" y="6448142"/>
            <a:ext cx="466498" cy="3880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sz="1763" b="1" dirty="0">
                <a:solidFill>
                  <a:prstClr val="black"/>
                </a:solidFill>
                <a:latin typeface="Calibri" panose="020F0502020204030204" pitchFamily="34" charset="0"/>
                <a:ea typeface="宋体" charset="-122"/>
              </a:rPr>
              <a:t>L2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12178480" y="6448142"/>
            <a:ext cx="609609" cy="3880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sz="1158" b="1" dirty="0">
                <a:solidFill>
                  <a:prstClr val="black"/>
                </a:solidFill>
                <a:latin typeface="Calibri" panose="020F0502020204030204" pitchFamily="34" charset="0"/>
                <a:ea typeface="宋体" charset="-122"/>
              </a:rPr>
              <a:t>Future</a:t>
            </a:r>
          </a:p>
        </p:txBody>
      </p:sp>
      <p:sp>
        <p:nvSpPr>
          <p:cNvPr id="319" name="Rectangle 318"/>
          <p:cNvSpPr/>
          <p:nvPr/>
        </p:nvSpPr>
        <p:spPr bwMode="auto">
          <a:xfrm>
            <a:off x="11566258" y="5535178"/>
            <a:ext cx="1259417" cy="32328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sz="1322" b="1" dirty="0">
                <a:solidFill>
                  <a:prstClr val="white"/>
                </a:solidFill>
                <a:latin typeface="Arial" charset="0"/>
                <a:ea typeface="宋体" charset="-122"/>
              </a:rPr>
              <a:t>IP/L2 Packet</a:t>
            </a:r>
          </a:p>
        </p:txBody>
      </p:sp>
      <p:sp>
        <p:nvSpPr>
          <p:cNvPr id="320" name="Rectangle 319"/>
          <p:cNvSpPr/>
          <p:nvPr/>
        </p:nvSpPr>
        <p:spPr bwMode="auto">
          <a:xfrm>
            <a:off x="7928807" y="5548438"/>
            <a:ext cx="1259417" cy="32328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sz="1322" b="1" dirty="0">
                <a:solidFill>
                  <a:prstClr val="white"/>
                </a:solidFill>
                <a:latin typeface="Arial" charset="0"/>
                <a:ea typeface="宋体" charset="-122"/>
              </a:rPr>
              <a:t>IP/L2 Packet</a:t>
            </a:r>
          </a:p>
        </p:txBody>
      </p:sp>
      <p:sp>
        <p:nvSpPr>
          <p:cNvPr id="321" name="TextBox 17"/>
          <p:cNvSpPr txBox="1"/>
          <p:nvPr/>
        </p:nvSpPr>
        <p:spPr>
          <a:xfrm>
            <a:off x="9794933" y="5177973"/>
            <a:ext cx="1216126" cy="29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2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22" b="1" kern="0" dirty="0">
                <a:solidFill>
                  <a:srgbClr val="3E484F"/>
                </a:solidFill>
                <a:latin typeface="Arial" pitchFamily="34" charset="0"/>
                <a:ea typeface="宋体" pitchFamily="2" charset="-122"/>
                <a:cs typeface="Arial" charset="0"/>
              </a:rPr>
              <a:t>Simple FIB</a:t>
            </a:r>
          </a:p>
        </p:txBody>
      </p:sp>
      <p:sp>
        <p:nvSpPr>
          <p:cNvPr id="322" name="Freeform 321"/>
          <p:cNvSpPr/>
          <p:nvPr/>
        </p:nvSpPr>
        <p:spPr bwMode="auto">
          <a:xfrm>
            <a:off x="3307530" y="6254965"/>
            <a:ext cx="1044850" cy="485109"/>
          </a:xfrm>
          <a:custGeom>
            <a:avLst/>
            <a:gdLst>
              <a:gd name="connsiteX0" fmla="*/ 0 w 711200"/>
              <a:gd name="connsiteY0" fmla="*/ 0 h 330200"/>
              <a:gd name="connsiteX1" fmla="*/ 711200 w 711200"/>
              <a:gd name="connsiteY1" fmla="*/ 330200 h 330200"/>
              <a:gd name="connsiteX2" fmla="*/ 711200 w 7112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330200">
                <a:moveTo>
                  <a:pt x="0" y="0"/>
                </a:moveTo>
                <a:lnTo>
                  <a:pt x="711200" y="330200"/>
                </a:lnTo>
                <a:lnTo>
                  <a:pt x="711200" y="33020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23" name="Freeform 322"/>
          <p:cNvSpPr/>
          <p:nvPr/>
        </p:nvSpPr>
        <p:spPr bwMode="auto">
          <a:xfrm>
            <a:off x="8511524" y="2702977"/>
            <a:ext cx="3561586" cy="693616"/>
          </a:xfrm>
          <a:custGeom>
            <a:avLst/>
            <a:gdLst>
              <a:gd name="connsiteX0" fmla="*/ 0 w 2387600"/>
              <a:gd name="connsiteY0" fmla="*/ 0 h 447341"/>
              <a:gd name="connsiteX1" fmla="*/ 482600 w 2387600"/>
              <a:gd name="connsiteY1" fmla="*/ 419100 h 447341"/>
              <a:gd name="connsiteX2" fmla="*/ 1943100 w 2387600"/>
              <a:gd name="connsiteY2" fmla="*/ 368300 h 447341"/>
              <a:gd name="connsiteX3" fmla="*/ 2387600 w 2387600"/>
              <a:gd name="connsiteY3" fmla="*/ 38100 h 447341"/>
              <a:gd name="connsiteX4" fmla="*/ 2387600 w 2387600"/>
              <a:gd name="connsiteY4" fmla="*/ 38100 h 44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600" h="447341">
                <a:moveTo>
                  <a:pt x="0" y="0"/>
                </a:moveTo>
                <a:cubicBezTo>
                  <a:pt x="79375" y="178858"/>
                  <a:pt x="158750" y="357717"/>
                  <a:pt x="482600" y="419100"/>
                </a:cubicBezTo>
                <a:cubicBezTo>
                  <a:pt x="806450" y="480483"/>
                  <a:pt x="1625600" y="431800"/>
                  <a:pt x="1943100" y="368300"/>
                </a:cubicBezTo>
                <a:cubicBezTo>
                  <a:pt x="2260600" y="304800"/>
                  <a:pt x="2387600" y="38100"/>
                  <a:pt x="2387600" y="38100"/>
                </a:cubicBezTo>
                <a:lnTo>
                  <a:pt x="2387600" y="38100"/>
                </a:lnTo>
              </a:path>
            </a:pathLst>
          </a:custGeom>
          <a:noFill/>
          <a:ln w="19050">
            <a:solidFill>
              <a:srgbClr val="7030A0"/>
            </a:solidFill>
          </a:ln>
          <a:effectLst/>
          <a:extLst/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24" name="Freeform 323"/>
          <p:cNvSpPr/>
          <p:nvPr/>
        </p:nvSpPr>
        <p:spPr bwMode="auto">
          <a:xfrm>
            <a:off x="8407026" y="2767508"/>
            <a:ext cx="3742816" cy="692792"/>
          </a:xfrm>
          <a:custGeom>
            <a:avLst/>
            <a:gdLst>
              <a:gd name="connsiteX0" fmla="*/ 0 w 2527300"/>
              <a:gd name="connsiteY0" fmla="*/ 0 h 450435"/>
              <a:gd name="connsiteX1" fmla="*/ 508000 w 2527300"/>
              <a:gd name="connsiteY1" fmla="*/ 406400 h 450435"/>
              <a:gd name="connsiteX2" fmla="*/ 1892300 w 2527300"/>
              <a:gd name="connsiteY2" fmla="*/ 393700 h 450435"/>
              <a:gd name="connsiteX3" fmla="*/ 2527300 w 2527300"/>
              <a:gd name="connsiteY3" fmla="*/ 0 h 450435"/>
              <a:gd name="connsiteX4" fmla="*/ 2527300 w 2527300"/>
              <a:gd name="connsiteY4" fmla="*/ 0 h 450435"/>
              <a:gd name="connsiteX5" fmla="*/ 2527300 w 2527300"/>
              <a:gd name="connsiteY5" fmla="*/ 0 h 45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7300" h="450435">
                <a:moveTo>
                  <a:pt x="0" y="0"/>
                </a:moveTo>
                <a:cubicBezTo>
                  <a:pt x="96308" y="170391"/>
                  <a:pt x="192617" y="340783"/>
                  <a:pt x="508000" y="406400"/>
                </a:cubicBezTo>
                <a:cubicBezTo>
                  <a:pt x="823383" y="472017"/>
                  <a:pt x="1555750" y="461433"/>
                  <a:pt x="1892300" y="393700"/>
                </a:cubicBezTo>
                <a:cubicBezTo>
                  <a:pt x="2228850" y="325967"/>
                  <a:pt x="2527300" y="0"/>
                  <a:pt x="2527300" y="0"/>
                </a:cubicBezTo>
                <a:lnTo>
                  <a:pt x="2527300" y="0"/>
                </a:lnTo>
                <a:lnTo>
                  <a:pt x="2527300" y="0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25" name="Freeform 324"/>
          <p:cNvSpPr/>
          <p:nvPr/>
        </p:nvSpPr>
        <p:spPr bwMode="auto">
          <a:xfrm>
            <a:off x="8399578" y="2694791"/>
            <a:ext cx="3626451" cy="592271"/>
          </a:xfrm>
          <a:custGeom>
            <a:avLst/>
            <a:gdLst>
              <a:gd name="connsiteX0" fmla="*/ 0 w 2387600"/>
              <a:gd name="connsiteY0" fmla="*/ 0 h 360085"/>
              <a:gd name="connsiteX1" fmla="*/ 622300 w 2387600"/>
              <a:gd name="connsiteY1" fmla="*/ 342900 h 360085"/>
              <a:gd name="connsiteX2" fmla="*/ 1968500 w 2387600"/>
              <a:gd name="connsiteY2" fmla="*/ 279400 h 360085"/>
              <a:gd name="connsiteX3" fmla="*/ 2387600 w 2387600"/>
              <a:gd name="connsiteY3" fmla="*/ 25400 h 360085"/>
              <a:gd name="connsiteX4" fmla="*/ 2387600 w 2387600"/>
              <a:gd name="connsiteY4" fmla="*/ 25400 h 36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600" h="360085">
                <a:moveTo>
                  <a:pt x="0" y="0"/>
                </a:moveTo>
                <a:cubicBezTo>
                  <a:pt x="147108" y="148166"/>
                  <a:pt x="294217" y="296333"/>
                  <a:pt x="622300" y="342900"/>
                </a:cubicBezTo>
                <a:cubicBezTo>
                  <a:pt x="950383" y="389467"/>
                  <a:pt x="1674283" y="332317"/>
                  <a:pt x="1968500" y="279400"/>
                </a:cubicBezTo>
                <a:cubicBezTo>
                  <a:pt x="2262717" y="226483"/>
                  <a:pt x="2387600" y="25400"/>
                  <a:pt x="2387600" y="25400"/>
                </a:cubicBezTo>
                <a:lnTo>
                  <a:pt x="2387600" y="25400"/>
                </a:ln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29" name="Freeform 328"/>
          <p:cNvSpPr/>
          <p:nvPr/>
        </p:nvSpPr>
        <p:spPr bwMode="auto">
          <a:xfrm>
            <a:off x="8495063" y="2725120"/>
            <a:ext cx="3605388" cy="9878"/>
          </a:xfrm>
          <a:custGeom>
            <a:avLst/>
            <a:gdLst>
              <a:gd name="connsiteX0" fmla="*/ 0 w 2454088"/>
              <a:gd name="connsiteY0" fmla="*/ 6724 h 6724"/>
              <a:gd name="connsiteX1" fmla="*/ 2454088 w 2454088"/>
              <a:gd name="connsiteY1" fmla="*/ 0 h 6724"/>
              <a:gd name="connsiteX2" fmla="*/ 2454088 w 2454088"/>
              <a:gd name="connsiteY2" fmla="*/ 0 h 6724"/>
              <a:gd name="connsiteX3" fmla="*/ 2454088 w 2454088"/>
              <a:gd name="connsiteY3" fmla="*/ 0 h 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088" h="6724">
                <a:moveTo>
                  <a:pt x="0" y="6724"/>
                </a:moveTo>
                <a:lnTo>
                  <a:pt x="2454088" y="0"/>
                </a:lnTo>
                <a:lnTo>
                  <a:pt x="2454088" y="0"/>
                </a:lnTo>
                <a:lnTo>
                  <a:pt x="2454088" y="0"/>
                </a:ln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srgbClr val="F79646">
                  <a:lumMod val="75000"/>
                </a:srgbClr>
              </a:solidFill>
              <a:latin typeface="Arial" charset="0"/>
              <a:ea typeface="宋体" charset="-122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8407026" y="2311416"/>
            <a:ext cx="1666519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2" b="1" dirty="0">
                <a:solidFill>
                  <a:srgbClr val="F79646">
                    <a:lumMod val="75000"/>
                  </a:srgbClr>
                </a:solidFill>
                <a:latin typeface="Calibri" charset="0"/>
                <a:ea typeface="宋体" charset="-122"/>
              </a:rPr>
              <a:t>Shortest Path/Best Effort</a:t>
            </a:r>
          </a:p>
        </p:txBody>
      </p:sp>
      <p:pic>
        <p:nvPicPr>
          <p:cNvPr id="331" name="Picture 3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684" y="4735553"/>
            <a:ext cx="2429150" cy="796449"/>
          </a:xfrm>
          <a:prstGeom prst="rect">
            <a:avLst/>
          </a:prstGeom>
        </p:spPr>
      </p:pic>
      <p:cxnSp>
        <p:nvCxnSpPr>
          <p:cNvPr id="333" name="Straight Arrow Connector 332"/>
          <p:cNvCxnSpPr/>
          <p:nvPr/>
        </p:nvCxnSpPr>
        <p:spPr>
          <a:xfrm flipV="1">
            <a:off x="8870117" y="2495000"/>
            <a:ext cx="0" cy="19602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>
            <a:off x="8907047" y="3113633"/>
            <a:ext cx="0" cy="1675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Left Brace 336"/>
          <p:cNvSpPr/>
          <p:nvPr/>
        </p:nvSpPr>
        <p:spPr>
          <a:xfrm>
            <a:off x="8765615" y="3094298"/>
            <a:ext cx="103942" cy="1835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83"/>
          </a:p>
        </p:txBody>
      </p:sp>
      <p:sp>
        <p:nvSpPr>
          <p:cNvPr id="338" name="Content Placeholder 2"/>
          <p:cNvSpPr txBox="1">
            <a:spLocks/>
          </p:cNvSpPr>
          <p:nvPr/>
        </p:nvSpPr>
        <p:spPr>
          <a:xfrm>
            <a:off x="620712" y="1263649"/>
            <a:ext cx="7239000" cy="6400801"/>
          </a:xfrm>
          <a:solidFill>
            <a:srgbClr val="EEECE1">
              <a:lumMod val="75000"/>
            </a:srgb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244" indent="0" defTabSz="1007577">
              <a:buNone/>
              <a:defRPr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Novel Control-plane </a:t>
            </a:r>
            <a:r>
              <a:rPr lang="en-US" sz="2400" dirty="0">
                <a:latin typeface="Noto Sans" charset="0"/>
                <a:ea typeface="Noto Sans" charset="0"/>
                <a:cs typeface="Noto Sans" charset="0"/>
              </a:rPr>
              <a:t>S</a:t>
            </a: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ignaling Architecture</a:t>
            </a:r>
            <a:endParaRPr lang="en-US" sz="2400" dirty="0">
              <a:latin typeface="Noto Sans" charset="0"/>
              <a:ea typeface="Noto Sans" charset="0"/>
              <a:cs typeface="Noto Sans" charset="0"/>
            </a:endParaRP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Use IGP to signal TE information / replace RSVP-TE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PCE / AC (Path Computation Engine / Admission Controller) to network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Centralized PCE/AC or decentralized (edge nodes)</a:t>
            </a:r>
          </a:p>
          <a:p>
            <a:pPr marL="429168" lvl="2" indent="0">
              <a:buNone/>
            </a:pPr>
            <a:endParaRPr lang="en-US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Unified for current and future forwarding planes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Strict/loose forwarding entries: IPv4, IPv6, SR-MPLS, Ethernet, future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PPR-ID: Identifier for a path == forwarding plane address</a:t>
            </a:r>
          </a:p>
          <a:p>
            <a:pPr marL="429168" lvl="2" indent="0">
              <a:buNone/>
            </a:pPr>
            <a:r>
              <a:rPr lang="en-US" sz="1400" dirty="0">
                <a:latin typeface="Noto Sans" charset="0"/>
                <a:ea typeface="Noto Sans" charset="0"/>
                <a:cs typeface="Noto Sans" charset="0"/>
              </a:rPr>
              <a:t>	</a:t>
            </a: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/32 for IPv4, /128 for IPv6, /20 for SR-MPLS,</a:t>
            </a:r>
            <a:r>
              <a:rPr lang="is-IS" sz="1400" dirty="0" smtClean="0">
                <a:latin typeface="Noto Sans" charset="0"/>
                <a:ea typeface="Noto Sans" charset="0"/>
                <a:cs typeface="Noto Sans" charset="0"/>
              </a:rPr>
              <a:t>…</a:t>
            </a:r>
          </a:p>
          <a:p>
            <a:pPr marL="429168" lvl="2" indent="0">
              <a:buNone/>
            </a:pPr>
            <a:r>
              <a:rPr lang="is-IS" sz="1400" dirty="0">
                <a:latin typeface="Noto Sans" charset="0"/>
                <a:ea typeface="Noto Sans" charset="0"/>
                <a:cs typeface="Noto Sans" charset="0"/>
              </a:rPr>
              <a:t>	</a:t>
            </a:r>
            <a:r>
              <a:rPr lang="is-IS" sz="1400" dirty="0" smtClean="0">
                <a:latin typeface="Noto Sans" charset="0"/>
                <a:ea typeface="Noto Sans" charset="0"/>
                <a:cs typeface="Noto Sans" charset="0"/>
              </a:rPr>
              <a:t>Per-hop QoS setup as necessary/desired</a:t>
            </a:r>
            <a:endParaRPr lang="en-US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SW-update-only for existing forwarding planes</a:t>
            </a:r>
          </a:p>
          <a:p>
            <a:pPr marL="29118" lvl="1" indent="0">
              <a:buNone/>
            </a:pPr>
            <a:endParaRPr lang="en-US" sz="1800" dirty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Orthogonal / combinable with SR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PPR when hop-by-hop state required.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SR for lightweight capacity maximization.</a:t>
            </a:r>
          </a:p>
          <a:p>
            <a:pPr marL="29118" lvl="1" indent="0">
              <a:buNone/>
            </a:pPr>
            <a:endParaRPr lang="en-US" sz="1943" dirty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All the benefits of RSVP-PE without the limits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Efficient signaling via IGP instead of heavy hop-by-hop on-path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RSVP-TE only for MPLS forwarding plane.</a:t>
            </a:r>
          </a:p>
        </p:txBody>
      </p:sp>
      <p:sp>
        <p:nvSpPr>
          <p:cNvPr id="112" name="object 2"/>
          <p:cNvSpPr txBox="1">
            <a:spLocks noGrp="1"/>
          </p:cNvSpPr>
          <p:nvPr>
            <p:ph type="title"/>
          </p:nvPr>
        </p:nvSpPr>
        <p:spPr>
          <a:xfrm>
            <a:off x="620713" y="273050"/>
            <a:ext cx="11888788" cy="846319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PPR – </a:t>
            </a:r>
            <a:r>
              <a:rPr lang="en-US" sz="4800" spc="-350" dirty="0" smtClean="0">
                <a:solidFill>
                  <a:schemeClr val="bg1">
                    <a:lumMod val="50000"/>
                  </a:schemeClr>
                </a:solidFill>
              </a:rPr>
              <a:t>Preferred Path Routing</a:t>
            </a:r>
            <a:endParaRPr sz="5400" spc="-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7" grpId="0" animBg="1"/>
      <p:bldP spid="318" grpId="0" animBg="1"/>
      <p:bldP spid="319" grpId="0" animBg="1"/>
      <p:bldP spid="320" grpId="0" animBg="1"/>
      <p:bldP spid="321" grpId="0"/>
      <p:bldP spid="323" grpId="0" animBg="1"/>
      <p:bldP spid="324" grpId="0" animBg="1"/>
      <p:bldP spid="325" grpId="0" animBg="1"/>
      <p:bldP spid="329" grpId="0" animBg="1"/>
      <p:bldP spid="3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/>
          <p:cNvSpPr/>
          <p:nvPr/>
        </p:nvSpPr>
        <p:spPr bwMode="auto">
          <a:xfrm>
            <a:off x="4044522" y="6182600"/>
            <a:ext cx="671689" cy="40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753" tIns="50377" rIns="100753" bIns="50377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22" name="Freeform 321"/>
          <p:cNvSpPr/>
          <p:nvPr/>
        </p:nvSpPr>
        <p:spPr bwMode="auto">
          <a:xfrm>
            <a:off x="3307530" y="6254965"/>
            <a:ext cx="1044850" cy="485109"/>
          </a:xfrm>
          <a:custGeom>
            <a:avLst/>
            <a:gdLst>
              <a:gd name="connsiteX0" fmla="*/ 0 w 711200"/>
              <a:gd name="connsiteY0" fmla="*/ 0 h 330200"/>
              <a:gd name="connsiteX1" fmla="*/ 711200 w 711200"/>
              <a:gd name="connsiteY1" fmla="*/ 330200 h 330200"/>
              <a:gd name="connsiteX2" fmla="*/ 711200 w 7112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330200">
                <a:moveTo>
                  <a:pt x="0" y="0"/>
                </a:moveTo>
                <a:lnTo>
                  <a:pt x="711200" y="330200"/>
                </a:lnTo>
                <a:lnTo>
                  <a:pt x="711200" y="33020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4338" tIns="67169" rIns="134338" bIns="6716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en-US" sz="264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38" name="Content Placeholder 2"/>
          <p:cNvSpPr txBox="1">
            <a:spLocks/>
          </p:cNvSpPr>
          <p:nvPr/>
        </p:nvSpPr>
        <p:spPr>
          <a:xfrm>
            <a:off x="620712" y="1111249"/>
            <a:ext cx="7239000" cy="6400801"/>
          </a:xfrm>
          <a:solidFill>
            <a:srgbClr val="EEECE1">
              <a:lumMod val="75000"/>
            </a:srgb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244" indent="0" defTabSz="1007577">
              <a:buNone/>
              <a:defRPr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Point 2 point paths N</a:t>
            </a:r>
            <a:r>
              <a:rPr lang="en-US" sz="2400" baseline="30000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scaling issue</a:t>
            </a:r>
            <a:endParaRPr lang="en-US" sz="2400" dirty="0">
              <a:latin typeface="Noto Sans" charset="0"/>
              <a:ea typeface="Noto Sans" charset="0"/>
              <a:cs typeface="Noto Sans" charset="0"/>
            </a:endParaRP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Worst case: network wide path optimization  N source to N </a:t>
            </a:r>
            <a:r>
              <a:rPr lang="en-US" sz="1400" dirty="0" err="1" smtClean="0">
                <a:latin typeface="Noto Sans" charset="0"/>
                <a:ea typeface="Noto Sans" charset="0"/>
                <a:cs typeface="Noto Sans" charset="0"/>
              </a:rPr>
              <a:t>dest</a:t>
            </a: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Full mesh </a:t>
            </a:r>
            <a:r>
              <a:rPr lang="en-US" sz="1400" dirty="0" err="1" smtClean="0">
                <a:latin typeface="Noto Sans" charset="0"/>
                <a:ea typeface="Noto Sans" charset="0"/>
                <a:cs typeface="Noto Sans" charset="0"/>
              </a:rPr>
              <a:t>NxN</a:t>
            </a: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 paths (RSVP-TE) . N</a:t>
            </a:r>
            <a:r>
              <a:rPr lang="en-US" sz="1400" baseline="30000" dirty="0" smtClean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/k path across single node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SR: N*l source-route stacks in headers on each source node + N’ SID state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k </a:t>
            </a:r>
            <a:r>
              <a:rPr lang="en-US" sz="1400" dirty="0">
                <a:latin typeface="Noto Sans" charset="0"/>
                <a:ea typeface="Noto Sans" charset="0"/>
                <a:cs typeface="Noto Sans" charset="0"/>
              </a:rPr>
              <a:t>= number of parallel path in </a:t>
            </a: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network, l = average number of hops in network</a:t>
            </a:r>
          </a:p>
          <a:p>
            <a:pPr marL="429168" lvl="2" indent="0">
              <a:buNone/>
            </a:pPr>
            <a:endParaRPr lang="en-US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PPR can signal “Graphs” from PCE to network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Aggregate per-hop-state whenever possible (determined by PCE)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No change in forwarding plane. Still simple “destination” forwarding entries</a:t>
            </a:r>
          </a:p>
          <a:p>
            <a:pPr marL="429168" lvl="2" indent="0">
              <a:buNone/>
            </a:pPr>
            <a:endParaRPr lang="en-US" sz="1400" dirty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PPR-Tree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(Sub)set of senders in network to one destination.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Multiple Trees to same destination for different policies easily possible.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Set of 1 tree for each destination like a “Flex-Topology”, but with paths calculated by controller – easier than reverse-engineering SPF metrics.</a:t>
            </a:r>
          </a:p>
          <a:p>
            <a:pPr marL="429168" lvl="2" indent="0">
              <a:buNone/>
            </a:pPr>
            <a:endParaRPr lang="en-US" sz="1400" dirty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PPR “Forest”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Shared graph for multiple destinations.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Allows for minimum amount of state in network, e.g.: for live-live services</a:t>
            </a:r>
          </a:p>
          <a:p>
            <a:pPr marL="429168" lvl="2" indent="0">
              <a:buNone/>
            </a:pPr>
            <a:r>
              <a:rPr lang="en-US" sz="1400" dirty="0" smtClean="0">
                <a:latin typeface="Noto Sans" charset="0"/>
                <a:ea typeface="Noto Sans" charset="0"/>
                <a:cs typeface="Noto Sans" charset="0"/>
              </a:rPr>
              <a:t>Controller calculated path == better live-live paths than distributed MRT live-live</a:t>
            </a:r>
            <a:endParaRPr lang="en-US" sz="1400" dirty="0">
              <a:latin typeface="Noto Sans" charset="0"/>
              <a:ea typeface="Noto Sans" charset="0"/>
              <a:cs typeface="Noto Sans" charset="0"/>
            </a:endParaRPr>
          </a:p>
          <a:p>
            <a:pPr marL="29118" lvl="1" indent="0">
              <a:buNone/>
            </a:pPr>
            <a:endParaRPr lang="en-US" sz="2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2" name="object 2"/>
          <p:cNvSpPr txBox="1">
            <a:spLocks noGrp="1"/>
          </p:cNvSpPr>
          <p:nvPr>
            <p:ph type="title"/>
          </p:nvPr>
        </p:nvSpPr>
        <p:spPr>
          <a:xfrm>
            <a:off x="620713" y="273050"/>
            <a:ext cx="11888788" cy="846319"/>
          </a:xfrm>
          <a:prstGeom prst="rect">
            <a:avLst/>
          </a:prstGeom>
        </p:spPr>
        <p:txBody>
          <a:bodyPr vert="horz" wrap="square" lIns="0" tIns="15174" rIns="0" bIns="0" rtlCol="0">
            <a:spAutoFit/>
          </a:bodyPr>
          <a:lstStyle/>
          <a:p>
            <a:pPr marL="15973">
              <a:spcBef>
                <a:spcPts val="119"/>
              </a:spcBef>
            </a:pPr>
            <a:r>
              <a:rPr lang="en-US" sz="5400" spc="-350" dirty="0" smtClean="0">
                <a:solidFill>
                  <a:schemeClr val="bg1">
                    <a:lumMod val="50000"/>
                  </a:schemeClr>
                </a:solidFill>
              </a:rPr>
              <a:t>PPR Graphs – scaling state</a:t>
            </a:r>
            <a:endParaRPr sz="5400" spc="-3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88312" y="730250"/>
            <a:ext cx="4887601" cy="2286000"/>
            <a:chOff x="6716712" y="4235450"/>
            <a:chExt cx="5334000" cy="2731532"/>
          </a:xfrm>
        </p:grpSpPr>
        <p:grpSp>
          <p:nvGrpSpPr>
            <p:cNvPr id="210" name="Group 209"/>
            <p:cNvGrpSpPr/>
            <p:nvPr/>
          </p:nvGrpSpPr>
          <p:grpSpPr>
            <a:xfrm>
              <a:off x="6869112" y="4246271"/>
              <a:ext cx="5025689" cy="2351379"/>
              <a:chOff x="7772400" y="2133600"/>
              <a:chExt cx="3544701" cy="1658466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9286772" y="2246426"/>
                <a:ext cx="90403" cy="86378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10376051" y="2660302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920127" y="3185249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777372" y="2660302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8215397" y="2242811"/>
                <a:ext cx="90403" cy="86378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9943886" y="2242811"/>
                <a:ext cx="90403" cy="86378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9171117" y="3179878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9558962" y="3608379"/>
                <a:ext cx="90403" cy="86378"/>
              </a:xfrm>
              <a:prstGeom prst="ellipse">
                <a:avLst/>
              </a:prstGeom>
              <a:solidFill>
                <a:srgbClr val="005C8A">
                  <a:lumMod val="60000"/>
                  <a:lumOff val="40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8215397" y="3172525"/>
                <a:ext cx="90403" cy="86378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9561660" y="2660302"/>
                <a:ext cx="90403" cy="86378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10897156" y="2235583"/>
                <a:ext cx="90403" cy="86378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10897156" y="3179754"/>
                <a:ext cx="90403" cy="86378"/>
              </a:xfrm>
              <a:prstGeom prst="ellipse">
                <a:avLst/>
              </a:prstGeom>
              <a:solidFill>
                <a:srgbClr val="005C8A">
                  <a:lumMod val="60000"/>
                  <a:lumOff val="40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cxnSp>
            <p:nvCxnSpPr>
              <p:cNvPr id="332" name="Straight Connector 331"/>
              <p:cNvCxnSpPr/>
              <p:nvPr/>
            </p:nvCxnSpPr>
            <p:spPr>
              <a:xfrm flipV="1">
                <a:off x="10034289" y="2278772"/>
                <a:ext cx="862867" cy="722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4" name="Straight Connector 333"/>
              <p:cNvCxnSpPr/>
              <p:nvPr/>
            </p:nvCxnSpPr>
            <p:spPr>
              <a:xfrm flipV="1">
                <a:off x="10453215" y="2309311"/>
                <a:ext cx="457180" cy="363641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8867775" y="2703491"/>
                <a:ext cx="6938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9652063" y="2703491"/>
                <a:ext cx="72398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8292561" y="2316539"/>
                <a:ext cx="498050" cy="356413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8305800" y="2286000"/>
                <a:ext cx="980972" cy="361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2" name="Straight Connector 341"/>
              <p:cNvCxnSpPr/>
              <p:nvPr/>
            </p:nvCxnSpPr>
            <p:spPr>
              <a:xfrm flipV="1">
                <a:off x="8292561" y="2734030"/>
                <a:ext cx="498050" cy="45114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8305800" y="3215714"/>
                <a:ext cx="865317" cy="7353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9261520" y="3223067"/>
                <a:ext cx="658607" cy="5371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45" name="Straight Connector 344"/>
              <p:cNvCxnSpPr/>
              <p:nvPr/>
            </p:nvCxnSpPr>
            <p:spPr>
              <a:xfrm flipV="1">
                <a:off x="10010530" y="3222943"/>
                <a:ext cx="886626" cy="549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10453215" y="2734030"/>
                <a:ext cx="457180" cy="458374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9638824" y="2734030"/>
                <a:ext cx="294542" cy="463869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9363936" y="2320154"/>
                <a:ext cx="210963" cy="3527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9" name="Straight Connector 348"/>
              <p:cNvCxnSpPr/>
              <p:nvPr/>
            </p:nvCxnSpPr>
            <p:spPr>
              <a:xfrm flipH="1">
                <a:off x="9248281" y="2734030"/>
                <a:ext cx="326618" cy="4584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0" name="Straight Connector 349"/>
              <p:cNvCxnSpPr/>
              <p:nvPr/>
            </p:nvCxnSpPr>
            <p:spPr>
              <a:xfrm flipH="1">
                <a:off x="9638824" y="2316539"/>
                <a:ext cx="318301" cy="356413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9377175" y="2286000"/>
                <a:ext cx="566711" cy="361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2" name="Straight Connector 351"/>
              <p:cNvCxnSpPr/>
              <p:nvPr/>
            </p:nvCxnSpPr>
            <p:spPr>
              <a:xfrm flipH="1">
                <a:off x="8854536" y="2320154"/>
                <a:ext cx="445475" cy="3527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8854536" y="2734030"/>
                <a:ext cx="329820" cy="458498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9248281" y="3253606"/>
                <a:ext cx="323920" cy="367423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5" name="Straight Connector 354"/>
              <p:cNvCxnSpPr/>
              <p:nvPr/>
            </p:nvCxnSpPr>
            <p:spPr>
              <a:xfrm flipH="1">
                <a:off x="9636126" y="3258977"/>
                <a:ext cx="297240" cy="362052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9997291" y="2734030"/>
                <a:ext cx="391999" cy="463869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57" name="Straight Connector 356"/>
              <p:cNvCxnSpPr/>
              <p:nvPr/>
            </p:nvCxnSpPr>
            <p:spPr>
              <a:xfrm flipH="1" flipV="1">
                <a:off x="10021050" y="2316539"/>
                <a:ext cx="368240" cy="356413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sp>
            <p:nvSpPr>
              <p:cNvPr id="358" name="TextBox 357"/>
              <p:cNvSpPr txBox="1"/>
              <p:nvPr/>
            </p:nvSpPr>
            <p:spPr>
              <a:xfrm>
                <a:off x="9184009" y="3574986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PE3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10947160" y="312951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PE4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0" name="TextBox 359"/>
              <p:cNvSpPr txBox="1"/>
              <p:nvPr/>
            </p:nvSpPr>
            <p:spPr>
              <a:xfrm>
                <a:off x="10942471" y="2172907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PE5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10434795" y="2617946"/>
                <a:ext cx="285144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P1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10700266" y="2426217"/>
                <a:ext cx="270445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L1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933350" y="3222630"/>
                <a:ext cx="285144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P2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4" name="TextBox 363"/>
              <p:cNvSpPr txBox="1"/>
              <p:nvPr/>
            </p:nvSpPr>
            <p:spPr>
              <a:xfrm>
                <a:off x="7772400" y="213360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PE1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7772400" y="312420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PE2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8697912" y="584647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rPr>
                <a:t>P7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7859712" y="493207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rPr>
                <a:t>P4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6716712" y="6597650"/>
              <a:ext cx="525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黑体"/>
                </a:rPr>
                <a:t>PPR Tree: all possible sender to destination PE5</a:t>
              </a:r>
            </a:p>
          </p:txBody>
        </p:sp>
        <p:sp>
          <p:nvSpPr>
            <p:cNvPr id="366" name="Rounded Rectangle 365"/>
            <p:cNvSpPr/>
            <p:nvPr/>
          </p:nvSpPr>
          <p:spPr>
            <a:xfrm>
              <a:off x="6792912" y="4235450"/>
              <a:ext cx="5257800" cy="2362200"/>
            </a:xfrm>
            <a:prstGeom prst="roundRect">
              <a:avLst>
                <a:gd name="adj" fmla="val 6994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12112" y="3092450"/>
            <a:ext cx="5257800" cy="2243554"/>
            <a:chOff x="4659312" y="4692650"/>
            <a:chExt cx="5257800" cy="2472154"/>
          </a:xfrm>
        </p:grpSpPr>
        <p:grpSp>
          <p:nvGrpSpPr>
            <p:cNvPr id="558" name="Group 557"/>
            <p:cNvGrpSpPr/>
            <p:nvPr/>
          </p:nvGrpSpPr>
          <p:grpSpPr>
            <a:xfrm>
              <a:off x="4964112" y="4726332"/>
              <a:ext cx="4579919" cy="2142816"/>
              <a:chOff x="7772400" y="2133600"/>
              <a:chExt cx="3544701" cy="1658466"/>
            </a:xfrm>
          </p:grpSpPr>
          <p:sp>
            <p:nvSpPr>
              <p:cNvPr id="610" name="Oval 609"/>
              <p:cNvSpPr/>
              <p:nvPr/>
            </p:nvSpPr>
            <p:spPr>
              <a:xfrm>
                <a:off x="9286772" y="2246426"/>
                <a:ext cx="90403" cy="86378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>
                <a:off x="10376051" y="2660302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>
                <a:off x="9920127" y="3185249"/>
                <a:ext cx="90403" cy="863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>
                <a:off x="8777372" y="2660302"/>
                <a:ext cx="90403" cy="8637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BFBFBF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>
                <a:off x="8215397" y="2242811"/>
                <a:ext cx="90403" cy="8637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BFBFBF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>
                <a:off x="9943886" y="2242811"/>
                <a:ext cx="90403" cy="8637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>
                <a:off x="9171117" y="3179878"/>
                <a:ext cx="90403" cy="8637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BFBFBF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9558962" y="3608379"/>
                <a:ext cx="90403" cy="86378"/>
              </a:xfrm>
              <a:prstGeom prst="ellipse">
                <a:avLst/>
              </a:prstGeom>
              <a:solidFill>
                <a:srgbClr val="005C8A">
                  <a:lumMod val="60000"/>
                  <a:lumOff val="40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8215397" y="3172525"/>
                <a:ext cx="90403" cy="8637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BFBFBF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9561660" y="2660302"/>
                <a:ext cx="90403" cy="86378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>
                <a:off x="10897156" y="2235583"/>
                <a:ext cx="90403" cy="86378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>
                <a:off x="10897156" y="3179754"/>
                <a:ext cx="90403" cy="86378"/>
              </a:xfrm>
              <a:prstGeom prst="ellipse">
                <a:avLst/>
              </a:prstGeom>
              <a:solidFill>
                <a:srgbClr val="005C8A">
                  <a:lumMod val="60000"/>
                  <a:lumOff val="40000"/>
                </a:srgbClr>
              </a:solidFill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"/>
                </a:endParaRPr>
              </a:p>
            </p:txBody>
          </p:sp>
          <p:cxnSp>
            <p:nvCxnSpPr>
              <p:cNvPr id="622" name="Straight Connector 621"/>
              <p:cNvCxnSpPr/>
              <p:nvPr/>
            </p:nvCxnSpPr>
            <p:spPr>
              <a:xfrm flipV="1">
                <a:off x="10034289" y="2278772"/>
                <a:ext cx="862867" cy="7228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23" name="Straight Connector 622"/>
              <p:cNvCxnSpPr/>
              <p:nvPr/>
            </p:nvCxnSpPr>
            <p:spPr>
              <a:xfrm flipV="1">
                <a:off x="10453215" y="2309311"/>
                <a:ext cx="457180" cy="363641"/>
              </a:xfrm>
              <a:prstGeom prst="line">
                <a:avLst/>
              </a:prstGeom>
              <a:noFill/>
              <a:ln w="12700" cap="flat" cmpd="sng" algn="ctr">
                <a:solidFill>
                  <a:srgbClr val="BFBFBF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24" name="Straight Connector 623"/>
              <p:cNvCxnSpPr/>
              <p:nvPr/>
            </p:nvCxnSpPr>
            <p:spPr>
              <a:xfrm>
                <a:off x="8867775" y="2703491"/>
                <a:ext cx="6938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5" name="Straight Connector 624"/>
              <p:cNvCxnSpPr/>
              <p:nvPr/>
            </p:nvCxnSpPr>
            <p:spPr>
              <a:xfrm>
                <a:off x="9652063" y="2703491"/>
                <a:ext cx="72398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6" name="Straight Connector 625"/>
              <p:cNvCxnSpPr/>
              <p:nvPr/>
            </p:nvCxnSpPr>
            <p:spPr>
              <a:xfrm>
                <a:off x="8292561" y="2332663"/>
                <a:ext cx="498050" cy="356413"/>
              </a:xfrm>
              <a:prstGeom prst="line">
                <a:avLst/>
              </a:prstGeom>
              <a:noFill/>
              <a:ln w="12700" cap="flat" cmpd="sng" algn="ctr">
                <a:solidFill>
                  <a:srgbClr val="BFBFBF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7" name="Straight Connector 626"/>
              <p:cNvCxnSpPr/>
              <p:nvPr/>
            </p:nvCxnSpPr>
            <p:spPr>
              <a:xfrm>
                <a:off x="8305800" y="2286000"/>
                <a:ext cx="980972" cy="361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8" name="Straight Connector 627"/>
              <p:cNvCxnSpPr/>
              <p:nvPr/>
            </p:nvCxnSpPr>
            <p:spPr>
              <a:xfrm flipV="1">
                <a:off x="8292561" y="2734030"/>
                <a:ext cx="498050" cy="45114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>
              <a:xfrm>
                <a:off x="8305800" y="3231837"/>
                <a:ext cx="865317" cy="7353"/>
              </a:xfrm>
              <a:prstGeom prst="line">
                <a:avLst/>
              </a:prstGeom>
              <a:noFill/>
              <a:ln w="12700" cap="flat" cmpd="sng" algn="ctr">
                <a:solidFill>
                  <a:srgbClr val="BFBFBF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9261520" y="3239190"/>
                <a:ext cx="658607" cy="5371"/>
              </a:xfrm>
              <a:prstGeom prst="line">
                <a:avLst/>
              </a:prstGeom>
              <a:noFill/>
              <a:ln w="12700" cap="flat" cmpd="sng" algn="ctr">
                <a:solidFill>
                  <a:srgbClr val="BFBFBF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1" name="Straight Connector 630"/>
              <p:cNvCxnSpPr/>
              <p:nvPr/>
            </p:nvCxnSpPr>
            <p:spPr>
              <a:xfrm flipV="1">
                <a:off x="10010530" y="3222943"/>
                <a:ext cx="886626" cy="549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0453215" y="2734030"/>
                <a:ext cx="457180" cy="458374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9638824" y="2734030"/>
                <a:ext cx="294542" cy="463869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9363936" y="2320154"/>
                <a:ext cx="210963" cy="3527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5" name="Straight Connector 634"/>
              <p:cNvCxnSpPr/>
              <p:nvPr/>
            </p:nvCxnSpPr>
            <p:spPr>
              <a:xfrm flipH="1">
                <a:off x="9248281" y="2734030"/>
                <a:ext cx="326618" cy="4584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6" name="Straight Connector 635"/>
              <p:cNvCxnSpPr/>
              <p:nvPr/>
            </p:nvCxnSpPr>
            <p:spPr>
              <a:xfrm flipH="1">
                <a:off x="9638824" y="2316539"/>
                <a:ext cx="318301" cy="356413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7" name="Straight Connector 636"/>
              <p:cNvCxnSpPr/>
              <p:nvPr/>
            </p:nvCxnSpPr>
            <p:spPr>
              <a:xfrm flipH="1">
                <a:off x="9377175" y="2286000"/>
                <a:ext cx="566711" cy="3615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8" name="Straight Connector 637"/>
              <p:cNvCxnSpPr/>
              <p:nvPr/>
            </p:nvCxnSpPr>
            <p:spPr>
              <a:xfrm flipH="1">
                <a:off x="8854536" y="2320154"/>
                <a:ext cx="445475" cy="3527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39" name="Straight Connector 638"/>
              <p:cNvCxnSpPr/>
              <p:nvPr/>
            </p:nvCxnSpPr>
            <p:spPr>
              <a:xfrm>
                <a:off x="8854536" y="2750154"/>
                <a:ext cx="329820" cy="458498"/>
              </a:xfrm>
              <a:prstGeom prst="line">
                <a:avLst/>
              </a:prstGeom>
              <a:noFill/>
              <a:ln w="12700" cap="flat" cmpd="sng" algn="ctr">
                <a:solidFill>
                  <a:srgbClr val="BFBFBF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0" name="Straight Connector 639"/>
              <p:cNvCxnSpPr/>
              <p:nvPr/>
            </p:nvCxnSpPr>
            <p:spPr>
              <a:xfrm>
                <a:off x="9248281" y="3253606"/>
                <a:ext cx="323920" cy="367423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41" name="Straight Connector 640"/>
              <p:cNvCxnSpPr/>
              <p:nvPr/>
            </p:nvCxnSpPr>
            <p:spPr>
              <a:xfrm flipH="1">
                <a:off x="9636126" y="3258977"/>
                <a:ext cx="297240" cy="362052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2" name="Straight Connector 641"/>
              <p:cNvCxnSpPr/>
              <p:nvPr/>
            </p:nvCxnSpPr>
            <p:spPr>
              <a:xfrm flipH="1">
                <a:off x="9997291" y="2734030"/>
                <a:ext cx="391999" cy="463869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643" name="Straight Connector 642"/>
              <p:cNvCxnSpPr/>
              <p:nvPr/>
            </p:nvCxnSpPr>
            <p:spPr>
              <a:xfrm flipH="1" flipV="1">
                <a:off x="10021050" y="2316539"/>
                <a:ext cx="368240" cy="356413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644" name="TextBox 643"/>
              <p:cNvSpPr txBox="1"/>
              <p:nvPr/>
            </p:nvSpPr>
            <p:spPr>
              <a:xfrm>
                <a:off x="9184009" y="3574986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PE3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45" name="TextBox 644"/>
              <p:cNvSpPr txBox="1"/>
              <p:nvPr/>
            </p:nvSpPr>
            <p:spPr>
              <a:xfrm>
                <a:off x="10947160" y="312951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PE4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46" name="TextBox 645"/>
              <p:cNvSpPr txBox="1"/>
              <p:nvPr/>
            </p:nvSpPr>
            <p:spPr>
              <a:xfrm>
                <a:off x="10942471" y="2172907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PE5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47" name="TextBox 646"/>
              <p:cNvSpPr txBox="1"/>
              <p:nvPr/>
            </p:nvSpPr>
            <p:spPr>
              <a:xfrm>
                <a:off x="10434795" y="2617946"/>
                <a:ext cx="285144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P1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48" name="TextBox 647"/>
              <p:cNvSpPr txBox="1"/>
              <p:nvPr/>
            </p:nvSpPr>
            <p:spPr>
              <a:xfrm>
                <a:off x="10361672" y="2273043"/>
                <a:ext cx="320192" cy="260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L2</a:t>
                </a:r>
                <a:endPara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49" name="TextBox 648"/>
              <p:cNvSpPr txBox="1"/>
              <p:nvPr/>
            </p:nvSpPr>
            <p:spPr>
              <a:xfrm>
                <a:off x="9933350" y="3222630"/>
                <a:ext cx="285144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P2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50" name="TextBox 649"/>
              <p:cNvSpPr txBox="1"/>
              <p:nvPr/>
            </p:nvSpPr>
            <p:spPr>
              <a:xfrm>
                <a:off x="7772400" y="213360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PE1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  <p:sp>
            <p:nvSpPr>
              <p:cNvPr id="651" name="TextBox 650"/>
              <p:cNvSpPr txBox="1"/>
              <p:nvPr/>
            </p:nvSpPr>
            <p:spPr>
              <a:xfrm>
                <a:off x="7772400" y="3124200"/>
                <a:ext cx="369941" cy="21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</a:rPr>
                  <a:t>PE2</a:t>
                </a:r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endParaRPr>
              </a:p>
            </p:txBody>
          </p:sp>
        </p:grpSp>
        <p:sp>
          <p:nvSpPr>
            <p:cNvPr id="559" name="TextBox 558"/>
            <p:cNvSpPr txBox="1"/>
            <p:nvPr/>
          </p:nvSpPr>
          <p:spPr>
            <a:xfrm>
              <a:off x="6347142" y="632653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rPr>
                <a:t>P7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endParaRPr>
            </a:p>
          </p:txBody>
        </p:sp>
        <p:sp>
          <p:nvSpPr>
            <p:cNvPr id="560" name="TextBox 559"/>
            <p:cNvSpPr txBox="1"/>
            <p:nvPr/>
          </p:nvSpPr>
          <p:spPr>
            <a:xfrm>
              <a:off x="5508942" y="541213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</a:rPr>
                <a:t>P4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4659312" y="6826250"/>
              <a:ext cx="5257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黑体"/>
                </a:rPr>
                <a:t>Better PPR Tree</a:t>
              </a:r>
              <a:r>
                <a:rPr kumimoji="0" lang="en-US" sz="160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"/>
                  <a:ea typeface="黑体"/>
                </a:rPr>
                <a:t> for some subset of sender</a:t>
              </a:r>
              <a:endParaRPr kumimoji="0" lang="en-US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黑体"/>
              </a:endParaRPr>
            </a:p>
          </p:txBody>
        </p:sp>
        <p:sp>
          <p:nvSpPr>
            <p:cNvPr id="652" name="Rounded Rectangle 651"/>
            <p:cNvSpPr/>
            <p:nvPr/>
          </p:nvSpPr>
          <p:spPr>
            <a:xfrm>
              <a:off x="4794534" y="4692650"/>
              <a:ext cx="4817778" cy="2164509"/>
            </a:xfrm>
            <a:prstGeom prst="roundRect">
              <a:avLst>
                <a:gd name="adj" fmla="val 6994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3" name="Group 652"/>
          <p:cNvGrpSpPr/>
          <p:nvPr/>
        </p:nvGrpSpPr>
        <p:grpSpPr>
          <a:xfrm>
            <a:off x="8152482" y="5302250"/>
            <a:ext cx="4812630" cy="2091154"/>
            <a:chOff x="7007995" y="3942684"/>
            <a:chExt cx="4812630" cy="2091154"/>
          </a:xfrm>
        </p:grpSpPr>
        <p:sp>
          <p:nvSpPr>
            <p:cNvPr id="654" name="TextBox 653"/>
            <p:cNvSpPr txBox="1"/>
            <p:nvPr/>
          </p:nvSpPr>
          <p:spPr>
            <a:xfrm>
              <a:off x="7007995" y="5695284"/>
              <a:ext cx="4812630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 PPR Forests  representing any path </a:t>
              </a:r>
              <a:r>
                <a:rPr lang="en-US" sz="1600" dirty="0"/>
                <a:t> </a:t>
              </a:r>
              <a:r>
                <a:rPr lang="en-US" sz="1600" dirty="0" smtClean="0"/>
                <a:t>in ring topology</a:t>
              </a:r>
              <a:endParaRPr lang="en-US" sz="1600" dirty="0"/>
            </a:p>
          </p:txBody>
        </p:sp>
        <p:grpSp>
          <p:nvGrpSpPr>
            <p:cNvPr id="655" name="Group 654"/>
            <p:cNvGrpSpPr/>
            <p:nvPr/>
          </p:nvGrpSpPr>
          <p:grpSpPr>
            <a:xfrm>
              <a:off x="7779680" y="5389424"/>
              <a:ext cx="1046107" cy="259631"/>
              <a:chOff x="4895803" y="5081693"/>
              <a:chExt cx="1046107" cy="259631"/>
            </a:xfrm>
          </p:grpSpPr>
          <p:sp>
            <p:nvSpPr>
              <p:cNvPr id="717" name="TextBox 716"/>
              <p:cNvSpPr txBox="1"/>
              <p:nvPr/>
            </p:nvSpPr>
            <p:spPr>
              <a:xfrm>
                <a:off x="4895803" y="5095103"/>
                <a:ext cx="61747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C000"/>
                    </a:solidFill>
                  </a:rPr>
                  <a:t>Sender</a:t>
                </a:r>
                <a:endParaRPr lang="en-US" sz="10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718" name="TextBox 717"/>
              <p:cNvSpPr txBox="1"/>
              <p:nvPr/>
            </p:nvSpPr>
            <p:spPr>
              <a:xfrm>
                <a:off x="5479924" y="5081693"/>
                <a:ext cx="46198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err="1" smtClean="0">
                    <a:solidFill>
                      <a:srgbClr val="00B050"/>
                    </a:solidFill>
                  </a:rPr>
                  <a:t>Dest</a:t>
                </a:r>
                <a:endParaRPr lang="en-US" sz="10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56" name="TextBox 655"/>
            <p:cNvSpPr txBox="1"/>
            <p:nvPr/>
          </p:nvSpPr>
          <p:spPr>
            <a:xfrm>
              <a:off x="10132195" y="4493024"/>
              <a:ext cx="1093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PPR Forest 2</a:t>
              </a:r>
              <a:endParaRPr lang="en-US" sz="1400" dirty="0"/>
            </a:p>
          </p:txBody>
        </p:sp>
        <p:grpSp>
          <p:nvGrpSpPr>
            <p:cNvPr id="657" name="Group 656"/>
            <p:cNvGrpSpPr/>
            <p:nvPr/>
          </p:nvGrpSpPr>
          <p:grpSpPr>
            <a:xfrm>
              <a:off x="7147901" y="4044237"/>
              <a:ext cx="1956750" cy="1410071"/>
              <a:chOff x="7147901" y="4086239"/>
              <a:chExt cx="1956750" cy="1372906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7486384" y="4153727"/>
                <a:ext cx="1618267" cy="1287793"/>
                <a:chOff x="5791200" y="888871"/>
                <a:chExt cx="1209673" cy="1080120"/>
              </a:xfrm>
            </p:grpSpPr>
            <p:cxnSp>
              <p:nvCxnSpPr>
                <p:cNvPr id="700" name="Straight Connector 699"/>
                <p:cNvCxnSpPr/>
                <p:nvPr/>
              </p:nvCxnSpPr>
              <p:spPr>
                <a:xfrm>
                  <a:off x="6185783" y="960879"/>
                  <a:ext cx="3518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1" name="Oval 700"/>
                <p:cNvSpPr/>
                <p:nvPr/>
              </p:nvSpPr>
              <p:spPr>
                <a:xfrm>
                  <a:off x="5791200" y="1191366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2" name="Straight Connector 701"/>
                <p:cNvCxnSpPr/>
                <p:nvPr/>
              </p:nvCxnSpPr>
              <p:spPr>
                <a:xfrm flipV="1">
                  <a:off x="5875246" y="1018424"/>
                  <a:ext cx="222958" cy="1901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3" name="Oval 702"/>
                <p:cNvSpPr/>
                <p:nvPr/>
              </p:nvSpPr>
              <p:spPr>
                <a:xfrm>
                  <a:off x="6516638" y="888871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Oval 703"/>
                <p:cNvSpPr/>
                <p:nvPr/>
              </p:nvSpPr>
              <p:spPr>
                <a:xfrm>
                  <a:off x="6871320" y="1176903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Oval 704"/>
                <p:cNvSpPr/>
                <p:nvPr/>
              </p:nvSpPr>
              <p:spPr>
                <a:xfrm>
                  <a:off x="6079232" y="907843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6" name="Straight Connector 705"/>
                <p:cNvCxnSpPr/>
                <p:nvPr/>
              </p:nvCxnSpPr>
              <p:spPr>
                <a:xfrm flipH="1" flipV="1">
                  <a:off x="6627218" y="999451"/>
                  <a:ext cx="263075" cy="1964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7" name="Oval 706"/>
                <p:cNvSpPr/>
                <p:nvPr/>
              </p:nvSpPr>
              <p:spPr>
                <a:xfrm flipV="1">
                  <a:off x="5791200" y="1536943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8" name="Straight Connector 707"/>
                <p:cNvCxnSpPr/>
                <p:nvPr/>
              </p:nvCxnSpPr>
              <p:spPr>
                <a:xfrm>
                  <a:off x="5875246" y="1649325"/>
                  <a:ext cx="222958" cy="1901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9" name="Oval 708"/>
                <p:cNvSpPr/>
                <p:nvPr/>
              </p:nvSpPr>
              <p:spPr>
                <a:xfrm flipV="1">
                  <a:off x="6516638" y="1839438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/>
                <p:cNvSpPr/>
                <p:nvPr/>
              </p:nvSpPr>
              <p:spPr>
                <a:xfrm flipV="1">
                  <a:off x="6871320" y="1551406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/>
                <p:cNvSpPr/>
                <p:nvPr/>
              </p:nvSpPr>
              <p:spPr>
                <a:xfrm flipV="1">
                  <a:off x="6079232" y="1820466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2" name="Straight Connector 711"/>
                <p:cNvCxnSpPr/>
                <p:nvPr/>
              </p:nvCxnSpPr>
              <p:spPr>
                <a:xfrm flipH="1">
                  <a:off x="6627218" y="1735228"/>
                  <a:ext cx="263075" cy="1964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Straight Connector 712"/>
                <p:cNvCxnSpPr/>
                <p:nvPr/>
              </p:nvCxnSpPr>
              <p:spPr>
                <a:xfrm flipV="1">
                  <a:off x="6936097" y="1306456"/>
                  <a:ext cx="0" cy="24495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Straight Connector 713"/>
                <p:cNvCxnSpPr/>
                <p:nvPr/>
              </p:nvCxnSpPr>
              <p:spPr>
                <a:xfrm>
                  <a:off x="5855977" y="1320919"/>
                  <a:ext cx="0" cy="2160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5" name="TextBox 714"/>
                <p:cNvSpPr txBox="1"/>
                <p:nvPr/>
              </p:nvSpPr>
              <p:spPr>
                <a:xfrm>
                  <a:off x="6003202" y="1385441"/>
                  <a:ext cx="628130" cy="226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i="1" dirty="0" smtClean="0"/>
                    <a:t>clockwise</a:t>
                  </a:r>
                  <a:endParaRPr lang="en-US" sz="1800" i="1" dirty="0"/>
                </a:p>
              </p:txBody>
            </p:sp>
            <p:cxnSp>
              <p:nvCxnSpPr>
                <p:cNvPr id="716" name="Straight Connector 715"/>
                <p:cNvCxnSpPr/>
                <p:nvPr/>
              </p:nvCxnSpPr>
              <p:spPr>
                <a:xfrm>
                  <a:off x="6208785" y="1885242"/>
                  <a:ext cx="307853" cy="126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1" name="TextBox 690"/>
              <p:cNvSpPr txBox="1"/>
              <p:nvPr/>
            </p:nvSpPr>
            <p:spPr>
              <a:xfrm>
                <a:off x="7693795" y="4597389"/>
                <a:ext cx="1053302" cy="299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PPR Forest1</a:t>
                </a:r>
                <a:endParaRPr lang="en-US" sz="1400" dirty="0"/>
              </a:p>
            </p:txBody>
          </p:sp>
          <p:sp>
            <p:nvSpPr>
              <p:cNvPr id="692" name="TextBox 691"/>
              <p:cNvSpPr txBox="1"/>
              <p:nvPr/>
            </p:nvSpPr>
            <p:spPr>
              <a:xfrm>
                <a:off x="7452969" y="5234397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A1</a:t>
                </a:r>
                <a:endParaRPr lang="en-US" b="1" dirty="0"/>
              </a:p>
            </p:txBody>
          </p:sp>
          <p:sp>
            <p:nvSpPr>
              <p:cNvPr id="693" name="TextBox 692"/>
              <p:cNvSpPr txBox="1"/>
              <p:nvPr/>
            </p:nvSpPr>
            <p:spPr>
              <a:xfrm>
                <a:off x="7147901" y="4877685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A2</a:t>
                </a:r>
                <a:endParaRPr lang="en-US" b="1" dirty="0"/>
              </a:p>
            </p:txBody>
          </p:sp>
          <p:sp>
            <p:nvSpPr>
              <p:cNvPr id="694" name="TextBox 693"/>
              <p:cNvSpPr txBox="1"/>
              <p:nvPr/>
            </p:nvSpPr>
            <p:spPr>
              <a:xfrm>
                <a:off x="7147901" y="4462032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A3</a:t>
                </a:r>
                <a:endParaRPr lang="en-US" b="1" dirty="0"/>
              </a:p>
            </p:txBody>
          </p:sp>
          <p:sp>
            <p:nvSpPr>
              <p:cNvPr id="695" name="TextBox 694"/>
              <p:cNvSpPr txBox="1"/>
              <p:nvPr/>
            </p:nvSpPr>
            <p:spPr>
              <a:xfrm>
                <a:off x="7452969" y="4086239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A4</a:t>
                </a:r>
                <a:endParaRPr lang="en-US" b="1" dirty="0"/>
              </a:p>
            </p:txBody>
          </p:sp>
          <p:sp>
            <p:nvSpPr>
              <p:cNvPr id="696" name="TextBox 695"/>
              <p:cNvSpPr txBox="1"/>
              <p:nvPr/>
            </p:nvSpPr>
            <p:spPr>
              <a:xfrm>
                <a:off x="8560062" y="4095397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A5</a:t>
                </a:r>
                <a:endParaRPr lang="en-US" b="1" dirty="0"/>
              </a:p>
            </p:txBody>
          </p:sp>
          <p:sp>
            <p:nvSpPr>
              <p:cNvPr id="697" name="TextBox 696"/>
              <p:cNvSpPr txBox="1"/>
              <p:nvPr/>
            </p:nvSpPr>
            <p:spPr>
              <a:xfrm>
                <a:off x="8532442" y="4428078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A6</a:t>
                </a:r>
                <a:endParaRPr lang="en-US" b="1" dirty="0"/>
              </a:p>
            </p:txBody>
          </p:sp>
          <p:sp>
            <p:nvSpPr>
              <p:cNvPr id="698" name="TextBox 697"/>
              <p:cNvSpPr txBox="1"/>
              <p:nvPr/>
            </p:nvSpPr>
            <p:spPr>
              <a:xfrm>
                <a:off x="8493346" y="4871441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A7</a:t>
                </a:r>
                <a:endParaRPr lang="en-US" b="1" dirty="0"/>
              </a:p>
            </p:txBody>
          </p:sp>
          <p:sp>
            <p:nvSpPr>
              <p:cNvPr id="699" name="TextBox 698"/>
              <p:cNvSpPr txBox="1"/>
              <p:nvPr/>
            </p:nvSpPr>
            <p:spPr>
              <a:xfrm>
                <a:off x="8645999" y="5194589"/>
                <a:ext cx="332142" cy="22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A8</a:t>
                </a:r>
                <a:endParaRPr lang="en-US" b="1" dirty="0"/>
              </a:p>
            </p:txBody>
          </p:sp>
        </p:grpSp>
        <p:grpSp>
          <p:nvGrpSpPr>
            <p:cNvPr id="658" name="Group 657"/>
            <p:cNvGrpSpPr/>
            <p:nvPr/>
          </p:nvGrpSpPr>
          <p:grpSpPr>
            <a:xfrm>
              <a:off x="9577373" y="3942684"/>
              <a:ext cx="1947685" cy="1513590"/>
              <a:chOff x="4826283" y="3799610"/>
              <a:chExt cx="1461904" cy="1153103"/>
            </a:xfrm>
          </p:grpSpPr>
          <p:grpSp>
            <p:nvGrpSpPr>
              <p:cNvPr id="662" name="Group 661"/>
              <p:cNvGrpSpPr/>
              <p:nvPr/>
            </p:nvGrpSpPr>
            <p:grpSpPr>
              <a:xfrm>
                <a:off x="5078514" y="3872593"/>
                <a:ext cx="1209673" cy="1080120"/>
                <a:chOff x="7498633" y="664062"/>
                <a:chExt cx="1209673" cy="1080120"/>
              </a:xfrm>
            </p:grpSpPr>
            <p:cxnSp>
              <p:nvCxnSpPr>
                <p:cNvPr id="672" name="Straight Connector 671"/>
                <p:cNvCxnSpPr/>
                <p:nvPr/>
              </p:nvCxnSpPr>
              <p:spPr>
                <a:xfrm flipV="1">
                  <a:off x="7916218" y="745558"/>
                  <a:ext cx="328862" cy="225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3" name="Oval 672"/>
                <p:cNvSpPr/>
                <p:nvPr/>
              </p:nvSpPr>
              <p:spPr>
                <a:xfrm>
                  <a:off x="7498633" y="966557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4" name="Straight Connector 673"/>
                <p:cNvCxnSpPr/>
                <p:nvPr/>
              </p:nvCxnSpPr>
              <p:spPr>
                <a:xfrm flipV="1">
                  <a:off x="7582679" y="793615"/>
                  <a:ext cx="222958" cy="1901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5" name="Oval 674"/>
                <p:cNvSpPr/>
                <p:nvPr/>
              </p:nvSpPr>
              <p:spPr>
                <a:xfrm>
                  <a:off x="8224071" y="664062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/>
                <p:cNvSpPr/>
                <p:nvPr/>
              </p:nvSpPr>
              <p:spPr>
                <a:xfrm>
                  <a:off x="8578753" y="952094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Oval 676"/>
                <p:cNvSpPr/>
                <p:nvPr/>
              </p:nvSpPr>
              <p:spPr>
                <a:xfrm>
                  <a:off x="7786665" y="683034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8" name="Straight Connector 677"/>
                <p:cNvCxnSpPr/>
                <p:nvPr/>
              </p:nvCxnSpPr>
              <p:spPr>
                <a:xfrm flipH="1" flipV="1">
                  <a:off x="8334651" y="784129"/>
                  <a:ext cx="263075" cy="1964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/>
                <p:cNvCxnSpPr/>
                <p:nvPr/>
              </p:nvCxnSpPr>
              <p:spPr>
                <a:xfrm flipV="1">
                  <a:off x="7893216" y="1672174"/>
                  <a:ext cx="3518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0" name="Oval 679"/>
                <p:cNvSpPr/>
                <p:nvPr/>
              </p:nvSpPr>
              <p:spPr>
                <a:xfrm flipV="1">
                  <a:off x="7498633" y="1312134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1" name="Straight Connector 680"/>
                <p:cNvCxnSpPr/>
                <p:nvPr/>
              </p:nvCxnSpPr>
              <p:spPr>
                <a:xfrm>
                  <a:off x="7582679" y="1424516"/>
                  <a:ext cx="222958" cy="1901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2" name="Oval 681"/>
                <p:cNvSpPr/>
                <p:nvPr/>
              </p:nvSpPr>
              <p:spPr>
                <a:xfrm flipV="1">
                  <a:off x="8224071" y="1614629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Oval 682"/>
                <p:cNvSpPr/>
                <p:nvPr/>
              </p:nvSpPr>
              <p:spPr>
                <a:xfrm flipV="1">
                  <a:off x="8578753" y="1326597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Oval 683"/>
                <p:cNvSpPr/>
                <p:nvPr/>
              </p:nvSpPr>
              <p:spPr>
                <a:xfrm flipV="1">
                  <a:off x="7786665" y="1595657"/>
                  <a:ext cx="129553" cy="129553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5" name="Straight Connector 684"/>
                <p:cNvCxnSpPr/>
                <p:nvPr/>
              </p:nvCxnSpPr>
              <p:spPr>
                <a:xfrm flipH="1">
                  <a:off x="8334651" y="1437177"/>
                  <a:ext cx="263075" cy="1964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/>
                <p:cNvCxnSpPr/>
                <p:nvPr/>
              </p:nvCxnSpPr>
              <p:spPr>
                <a:xfrm flipV="1">
                  <a:off x="8643530" y="1081647"/>
                  <a:ext cx="0" cy="24495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/>
                <p:cNvCxnSpPr/>
                <p:nvPr/>
              </p:nvCxnSpPr>
              <p:spPr>
                <a:xfrm>
                  <a:off x="7563410" y="1096110"/>
                  <a:ext cx="0" cy="2160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8" name="TextBox 687"/>
                <p:cNvSpPr txBox="1"/>
                <p:nvPr/>
              </p:nvSpPr>
              <p:spPr>
                <a:xfrm>
                  <a:off x="7777232" y="1184501"/>
                  <a:ext cx="593413" cy="328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i="1" dirty="0"/>
                    <a:t>c</a:t>
                  </a:r>
                  <a:r>
                    <a:rPr lang="en-US" sz="1100" i="1" dirty="0" smtClean="0"/>
                    <a:t>ounter</a:t>
                  </a:r>
                </a:p>
                <a:p>
                  <a:r>
                    <a:rPr lang="en-US" sz="1100" i="1" dirty="0" smtClean="0"/>
                    <a:t>clockwise</a:t>
                  </a:r>
                  <a:endParaRPr lang="en-US" sz="1600" i="1" dirty="0"/>
                </a:p>
              </p:txBody>
            </p:sp>
          </p:grpSp>
          <p:sp>
            <p:nvSpPr>
              <p:cNvPr id="664" name="TextBox 663"/>
              <p:cNvSpPr txBox="1"/>
              <p:nvPr/>
            </p:nvSpPr>
            <p:spPr>
              <a:xfrm>
                <a:off x="5054325" y="4762612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A1</a:t>
                </a:r>
                <a:endParaRPr lang="en-US" b="1" dirty="0"/>
              </a:p>
            </p:txBody>
          </p:sp>
          <p:sp>
            <p:nvSpPr>
              <p:cNvPr id="665" name="TextBox 664"/>
              <p:cNvSpPr txBox="1"/>
              <p:nvPr/>
            </p:nvSpPr>
            <p:spPr>
              <a:xfrm>
                <a:off x="4826283" y="4463425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A2</a:t>
                </a:r>
                <a:endParaRPr lang="en-US" b="1" dirty="0"/>
              </a:p>
            </p:txBody>
          </p:sp>
          <p:sp>
            <p:nvSpPr>
              <p:cNvPr id="666" name="TextBox 665"/>
              <p:cNvSpPr txBox="1"/>
              <p:nvPr/>
            </p:nvSpPr>
            <p:spPr>
              <a:xfrm>
                <a:off x="4826283" y="4114801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A3</a:t>
                </a:r>
                <a:endParaRPr lang="en-US" b="1" dirty="0"/>
              </a:p>
            </p:txBody>
          </p:sp>
          <p:sp>
            <p:nvSpPr>
              <p:cNvPr id="667" name="TextBox 666"/>
              <p:cNvSpPr txBox="1"/>
              <p:nvPr/>
            </p:nvSpPr>
            <p:spPr>
              <a:xfrm>
                <a:off x="5054325" y="3799610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A4</a:t>
                </a:r>
                <a:endParaRPr lang="en-US" b="1" dirty="0"/>
              </a:p>
            </p:txBody>
          </p:sp>
          <p:sp>
            <p:nvSpPr>
              <p:cNvPr id="668" name="TextBox 667"/>
              <p:cNvSpPr txBox="1"/>
              <p:nvPr/>
            </p:nvSpPr>
            <p:spPr>
              <a:xfrm>
                <a:off x="5881889" y="3807291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A5</a:t>
                </a:r>
                <a:endParaRPr lang="en-US" b="1" dirty="0"/>
              </a:p>
            </p:txBody>
          </p:sp>
          <p:sp>
            <p:nvSpPr>
              <p:cNvPr id="669" name="TextBox 668"/>
              <p:cNvSpPr txBox="1"/>
              <p:nvPr/>
            </p:nvSpPr>
            <p:spPr>
              <a:xfrm>
                <a:off x="5861243" y="4086323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smtClean="0"/>
                  <a:t>A6</a:t>
                </a:r>
                <a:endParaRPr lang="en-US" b="1" dirty="0"/>
              </a:p>
            </p:txBody>
          </p:sp>
          <p:sp>
            <p:nvSpPr>
              <p:cNvPr id="670" name="TextBox 669"/>
              <p:cNvSpPr txBox="1"/>
              <p:nvPr/>
            </p:nvSpPr>
            <p:spPr>
              <a:xfrm>
                <a:off x="5832018" y="4458188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A7</a:t>
                </a:r>
                <a:endParaRPr lang="en-US" b="1" dirty="0"/>
              </a:p>
            </p:txBody>
          </p:sp>
          <p:sp>
            <p:nvSpPr>
              <p:cNvPr id="671" name="TextBox 670"/>
              <p:cNvSpPr txBox="1"/>
              <p:nvPr/>
            </p:nvSpPr>
            <p:spPr>
              <a:xfrm>
                <a:off x="5946128" y="4729224"/>
                <a:ext cx="249301" cy="17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A8</a:t>
                </a:r>
                <a:endParaRPr lang="en-US" b="1" dirty="0"/>
              </a:p>
            </p:txBody>
          </p:sp>
        </p:grpSp>
        <p:grpSp>
          <p:nvGrpSpPr>
            <p:cNvPr id="659" name="Group 658"/>
            <p:cNvGrpSpPr/>
            <p:nvPr/>
          </p:nvGrpSpPr>
          <p:grpSpPr>
            <a:xfrm>
              <a:off x="10118434" y="5415800"/>
              <a:ext cx="1046107" cy="259631"/>
              <a:chOff x="4895803" y="5081693"/>
              <a:chExt cx="1046107" cy="259631"/>
            </a:xfrm>
          </p:grpSpPr>
          <p:sp>
            <p:nvSpPr>
              <p:cNvPr id="660" name="TextBox 659"/>
              <p:cNvSpPr txBox="1"/>
              <p:nvPr/>
            </p:nvSpPr>
            <p:spPr>
              <a:xfrm>
                <a:off x="4895803" y="5095103"/>
                <a:ext cx="61747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C000"/>
                    </a:solidFill>
                  </a:rPr>
                  <a:t>Sender</a:t>
                </a:r>
                <a:endParaRPr lang="en-US" sz="10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661" name="TextBox 660"/>
              <p:cNvSpPr txBox="1"/>
              <p:nvPr/>
            </p:nvSpPr>
            <p:spPr>
              <a:xfrm>
                <a:off x="5479924" y="5081693"/>
                <a:ext cx="46198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err="1" smtClean="0">
                    <a:solidFill>
                      <a:srgbClr val="00B050"/>
                    </a:solidFill>
                  </a:rPr>
                  <a:t>Dest</a:t>
                </a:r>
                <a:endParaRPr lang="en-US" sz="10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19" name="Rounded Rectangle 718"/>
          <p:cNvSpPr/>
          <p:nvPr/>
        </p:nvSpPr>
        <p:spPr>
          <a:xfrm>
            <a:off x="8164512" y="5378450"/>
            <a:ext cx="4817778" cy="1676400"/>
          </a:xfrm>
          <a:prstGeom prst="roundRect">
            <a:avLst>
              <a:gd name="adj" fmla="val 699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for 2030 Networks</a:t>
            </a:r>
            <a:br>
              <a:rPr lang="en-US" dirty="0" smtClean="0"/>
            </a:b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4512" y="1263650"/>
            <a:ext cx="10363200" cy="6248400"/>
          </a:xfrm>
        </p:spPr>
        <p:txBody>
          <a:bodyPr>
            <a:normAutofit/>
          </a:bodyPr>
          <a:lstStyle/>
          <a:p>
            <a:pPr algn="ctr"/>
            <a:endParaRPr lang="en-US" sz="3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WHY, </a:t>
            </a:r>
            <a:r>
              <a:rPr lang="is-I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en-US" sz="1600" dirty="0" smtClean="0"/>
              <a:t>, </a:t>
            </a: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WHO, HOW, WHAT</a:t>
            </a:r>
            <a:endParaRPr lang="en-US" sz="4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GREAT SUCCESS !!!!!</a:t>
            </a:r>
          </a:p>
          <a:p>
            <a:pPr algn="ctr"/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 wait</a:t>
            </a:r>
            <a:r>
              <a:rPr lang="is-I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 there is more (to do)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12" y="806450"/>
            <a:ext cx="2206714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7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0712" y="-31750"/>
            <a:ext cx="11585575" cy="14605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Vision Network 2030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5189" y="1263650"/>
            <a:ext cx="11615680" cy="5621809"/>
            <a:chOff x="999600" y="827258"/>
            <a:chExt cx="10542239" cy="5102281"/>
          </a:xfrm>
        </p:grpSpPr>
        <p:grpSp>
          <p:nvGrpSpPr>
            <p:cNvPr id="3" name="组合 167"/>
            <p:cNvGrpSpPr/>
            <p:nvPr/>
          </p:nvGrpSpPr>
          <p:grpSpPr>
            <a:xfrm>
              <a:off x="3252916" y="1219775"/>
              <a:ext cx="4806779" cy="3627590"/>
              <a:chOff x="3577307" y="1556792"/>
              <a:chExt cx="4608512" cy="3545115"/>
            </a:xfrm>
          </p:grpSpPr>
          <p:grpSp>
            <p:nvGrpSpPr>
              <p:cNvPr id="4" name="Group 20"/>
              <p:cNvGrpSpPr/>
              <p:nvPr/>
            </p:nvGrpSpPr>
            <p:grpSpPr>
              <a:xfrm>
                <a:off x="3577307" y="1556792"/>
                <a:ext cx="4608512" cy="3545115"/>
                <a:chOff x="7825779" y="2565698"/>
                <a:chExt cx="3960440" cy="2966321"/>
              </a:xfrm>
              <a:solidFill>
                <a:srgbClr val="C00000"/>
              </a:solidFill>
            </p:grpSpPr>
            <p:sp>
              <p:nvSpPr>
                <p:cNvPr id="62" name="Isosceles Triangle 12"/>
                <p:cNvSpPr/>
                <p:nvPr/>
              </p:nvSpPr>
              <p:spPr>
                <a:xfrm>
                  <a:off x="8869895" y="2565698"/>
                  <a:ext cx="1872208" cy="1426381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3" name="Isosceles Triangle 13"/>
                <p:cNvSpPr/>
                <p:nvPr/>
              </p:nvSpPr>
              <p:spPr>
                <a:xfrm rot="10800000">
                  <a:off x="8838245" y="4105638"/>
                  <a:ext cx="1872208" cy="14263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4" name="Isosceles Triangle 14"/>
                <p:cNvSpPr/>
                <p:nvPr/>
              </p:nvSpPr>
              <p:spPr>
                <a:xfrm>
                  <a:off x="9914011" y="4091645"/>
                  <a:ext cx="1872208" cy="1426381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  <p:sp>
              <p:nvSpPr>
                <p:cNvPr id="65" name="Isosceles Triangle 15"/>
                <p:cNvSpPr/>
                <p:nvPr/>
              </p:nvSpPr>
              <p:spPr>
                <a:xfrm>
                  <a:off x="7825779" y="4091645"/>
                  <a:ext cx="1872208" cy="1426381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00718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GB" sz="1982" kern="0" dirty="0">
                    <a:solidFill>
                      <a:sysClr val="window" lastClr="FFFFFF"/>
                    </a:solidFill>
                    <a:latin typeface="Noto Sans Regular" charset="0"/>
                    <a:ea typeface="Noto Sans Regular" charset="0"/>
                  </a:endParaRPr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5202500" y="3615285"/>
                <a:ext cx="1428067" cy="683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20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Network 2030</a:t>
                </a:r>
                <a:endParaRPr lang="zh-CN" altLang="en-US" sz="220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962467" y="2437016"/>
                <a:ext cx="1764534" cy="352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Media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833281" y="4237549"/>
                <a:ext cx="1656184" cy="62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</a:t>
                </a:r>
              </a:p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Services</a:t>
                </a:r>
                <a:endParaRPr lang="zh-CN" altLang="en-US" sz="198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242859" y="4248636"/>
                <a:ext cx="1768265" cy="62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New </a:t>
                </a:r>
              </a:p>
              <a:p>
                <a:pPr algn="ctr" defTabSz="100718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982" dirty="0">
                    <a:solidFill>
                      <a:srgbClr val="FFFFFF"/>
                    </a:solidFill>
                    <a:latin typeface="Noto Sans Regular" charset="0"/>
                    <a:ea typeface="Noto Sans Regular" charset="0"/>
                  </a:rPr>
                  <a:t>Infrastructures</a:t>
                </a:r>
                <a:endParaRPr lang="zh-CN" altLang="en-US" sz="1982" dirty="0">
                  <a:solidFill>
                    <a:srgbClr val="FFFFFF"/>
                  </a:solidFill>
                  <a:latin typeface="Noto Sans Regular" charset="0"/>
                  <a:ea typeface="Noto Sans Regular" charset="0"/>
                </a:endParaRPr>
              </a:p>
            </p:txBody>
          </p:sp>
        </p:grpSp>
        <p:sp>
          <p:nvSpPr>
            <p:cNvPr id="170" name="矩形 155"/>
            <p:cNvSpPr>
              <a:spLocks noChangeArrowheads="1"/>
            </p:cNvSpPr>
            <p:nvPr/>
          </p:nvSpPr>
          <p:spPr bwMode="auto">
            <a:xfrm>
              <a:off x="2540297" y="1263467"/>
              <a:ext cx="1237026" cy="34352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2D</a:t>
              </a: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>
              <a:off x="3417081" y="1439778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6" name="矩形 155"/>
            <p:cNvSpPr>
              <a:spLocks noChangeArrowheads="1"/>
            </p:cNvSpPr>
            <p:nvPr/>
          </p:nvSpPr>
          <p:spPr bwMode="auto">
            <a:xfrm>
              <a:off x="3980861" y="1209808"/>
              <a:ext cx="452209" cy="42721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3D</a:t>
              </a:r>
            </a:p>
          </p:txBody>
        </p:sp>
        <p:sp>
          <p:nvSpPr>
            <p:cNvPr id="77" name="矩形 155"/>
            <p:cNvSpPr>
              <a:spLocks noChangeArrowheads="1"/>
            </p:cNvSpPr>
            <p:nvPr/>
          </p:nvSpPr>
          <p:spPr bwMode="auto">
            <a:xfrm>
              <a:off x="2005614" y="1529305"/>
              <a:ext cx="1703097" cy="385312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2 Senses</a:t>
              </a:r>
            </a:p>
          </p:txBody>
        </p:sp>
        <p:cxnSp>
          <p:nvCxnSpPr>
            <p:cNvPr id="78" name="直接箭头连接符 171"/>
            <p:cNvCxnSpPr/>
            <p:nvPr/>
          </p:nvCxnSpPr>
          <p:spPr bwMode="auto">
            <a:xfrm>
              <a:off x="3409068" y="1734546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9" name="矩形 155"/>
            <p:cNvSpPr>
              <a:spLocks noChangeArrowheads="1"/>
            </p:cNvSpPr>
            <p:nvPr/>
          </p:nvSpPr>
          <p:spPr bwMode="auto">
            <a:xfrm>
              <a:off x="3886221" y="1585709"/>
              <a:ext cx="1226208" cy="2841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5 Senses</a:t>
              </a:r>
            </a:p>
          </p:txBody>
        </p:sp>
        <p:sp>
          <p:nvSpPr>
            <p:cNvPr id="80" name="矩形 155"/>
            <p:cNvSpPr>
              <a:spLocks noChangeArrowheads="1"/>
            </p:cNvSpPr>
            <p:nvPr/>
          </p:nvSpPr>
          <p:spPr bwMode="auto">
            <a:xfrm>
              <a:off x="6066208" y="1217960"/>
              <a:ext cx="1237026" cy="34352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Gbps</a:t>
              </a:r>
              <a:endParaRPr lang="en-US" altLang="zh-CN" sz="1763" kern="0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cxnSp>
          <p:nvCxnSpPr>
            <p:cNvPr id="81" name="直接箭头连接符 171"/>
            <p:cNvCxnSpPr/>
            <p:nvPr/>
          </p:nvCxnSpPr>
          <p:spPr bwMode="auto">
            <a:xfrm>
              <a:off x="6963610" y="1433031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2" name="矩形 155"/>
            <p:cNvSpPr>
              <a:spLocks noChangeArrowheads="1"/>
            </p:cNvSpPr>
            <p:nvPr/>
          </p:nvSpPr>
          <p:spPr bwMode="auto">
            <a:xfrm>
              <a:off x="7114420" y="1229246"/>
              <a:ext cx="1484729" cy="42721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Tbps</a:t>
              </a:r>
              <a:endParaRPr lang="en-US" altLang="zh-CN" sz="1763" kern="0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sp>
          <p:nvSpPr>
            <p:cNvPr id="83" name="矩形 155"/>
            <p:cNvSpPr>
              <a:spLocks noChangeArrowheads="1"/>
            </p:cNvSpPr>
            <p:nvPr/>
          </p:nvSpPr>
          <p:spPr bwMode="auto">
            <a:xfrm>
              <a:off x="6128337" y="1546358"/>
              <a:ext cx="1208919" cy="385312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MS</a:t>
              </a:r>
            </a:p>
          </p:txBody>
        </p:sp>
        <p:cxnSp>
          <p:nvCxnSpPr>
            <p:cNvPr id="85" name="直接箭头连接符 171"/>
            <p:cNvCxnSpPr/>
            <p:nvPr/>
          </p:nvCxnSpPr>
          <p:spPr bwMode="auto">
            <a:xfrm>
              <a:off x="6966376" y="1751601"/>
              <a:ext cx="5832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25C6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6" name="矩形 155"/>
            <p:cNvSpPr>
              <a:spLocks noChangeArrowheads="1"/>
            </p:cNvSpPr>
            <p:nvPr/>
          </p:nvSpPr>
          <p:spPr bwMode="auto">
            <a:xfrm>
              <a:off x="7219009" y="1607490"/>
              <a:ext cx="2346857" cy="24976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r>
                <a:rPr lang="en-US" altLang="zh-CN" sz="1763" kern="0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Sub-MS Latency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0851" y="4884965"/>
              <a:ext cx="3622904" cy="977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Lossless Networking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High-Precision Communications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Holographic Type Communications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279725" y="4951870"/>
              <a:ext cx="4114333" cy="977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Converged Terrestrial and Space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Fidelity and Trust</a:t>
              </a:r>
            </a:p>
            <a:p>
              <a:pPr defTabSz="1007184" fontAlgn="base">
                <a:spcBef>
                  <a:spcPts val="60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Federated Networks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2E0FFE2-EA16-44A1-8766-FD9AF092468A}"/>
                </a:ext>
              </a:extLst>
            </p:cNvPr>
            <p:cNvSpPr txBox="1"/>
            <p:nvPr/>
          </p:nvSpPr>
          <p:spPr>
            <a:xfrm>
              <a:off x="999600" y="3887506"/>
              <a:ext cx="2503399" cy="576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Next wave of </a:t>
              </a:r>
            </a:p>
            <a:p>
              <a:pPr algn="ctr"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Internet Innovations</a:t>
              </a:r>
              <a:endParaRPr lang="en-US" sz="1763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BE8D2C9-8000-463D-85C6-93727BFCD664}"/>
                </a:ext>
              </a:extLst>
            </p:cNvPr>
            <p:cNvSpPr txBox="1"/>
            <p:nvPr/>
          </p:nvSpPr>
          <p:spPr>
            <a:xfrm>
              <a:off x="3927417" y="827258"/>
              <a:ext cx="3987176" cy="330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Holographic Society and Industry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61AD7EA-7FC1-45CE-BD61-779ECFCBB236}"/>
                </a:ext>
              </a:extLst>
            </p:cNvPr>
            <p:cNvSpPr txBox="1"/>
            <p:nvPr/>
          </p:nvSpPr>
          <p:spPr>
            <a:xfrm>
              <a:off x="7715880" y="3764396"/>
              <a:ext cx="3825959" cy="82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OneNet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           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ManyNets</a:t>
              </a:r>
              <a:endParaRPr lang="en-US" sz="1763" dirty="0">
                <a:solidFill>
                  <a:srgbClr val="644357"/>
                </a:solidFill>
                <a:latin typeface="Noto Sans Regular" charset="0"/>
                <a:ea typeface="Noto Sans Regular" charset="0"/>
                <a:cs typeface="Noto Sans Regular" charset="0"/>
              </a:endParaRPr>
            </a:p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Mbps              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Gbps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/</a:t>
              </a:r>
              <a:r>
                <a:rPr lang="en-US" sz="1763" dirty="0" err="1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Tbps</a:t>
              </a: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Access</a:t>
              </a:r>
            </a:p>
            <a:p>
              <a:pPr defTabSz="100718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3" dirty="0">
                  <a:solidFill>
                    <a:srgbClr val="644357"/>
                  </a:solidFill>
                  <a:latin typeface="Noto Sans Regular" charset="0"/>
                  <a:ea typeface="Noto Sans Regular" charset="0"/>
                  <a:cs typeface="Noto Sans Regular" charset="0"/>
                </a:rPr>
                <a:t>     Computing in Networks </a:t>
              </a:r>
            </a:p>
          </p:txBody>
        </p:sp>
      </p:grpSp>
      <p:cxnSp>
        <p:nvCxnSpPr>
          <p:cNvPr id="32" name="直接箭头连接符 171"/>
          <p:cNvCxnSpPr/>
          <p:nvPr/>
        </p:nvCxnSpPr>
        <p:spPr bwMode="auto">
          <a:xfrm>
            <a:off x="9438546" y="4658477"/>
            <a:ext cx="642650" cy="0"/>
          </a:xfrm>
          <a:prstGeom prst="straightConnector1">
            <a:avLst/>
          </a:prstGeom>
          <a:noFill/>
          <a:ln w="38100" cap="flat" cmpd="sng" algn="ctr">
            <a:solidFill>
              <a:srgbClr val="25C6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直接箭头连接符 171"/>
          <p:cNvCxnSpPr/>
          <p:nvPr/>
        </p:nvCxnSpPr>
        <p:spPr bwMode="auto">
          <a:xfrm>
            <a:off x="9438546" y="4963277"/>
            <a:ext cx="642650" cy="0"/>
          </a:xfrm>
          <a:prstGeom prst="straightConnector1">
            <a:avLst/>
          </a:prstGeom>
          <a:noFill/>
          <a:ln w="38100" cap="flat" cmpd="sng" algn="ctr">
            <a:solidFill>
              <a:srgbClr val="25C6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506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712" y="120650"/>
            <a:ext cx="11585575" cy="1460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Publications and Talks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92893" y="1263650"/>
            <a:ext cx="12847637" cy="6037263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Concepts</a:t>
            </a:r>
            <a:endParaRPr lang="en-US" dirty="0"/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A New Way to Evolve the Internet, A Keynote Speech at IEEE </a:t>
            </a:r>
            <a:r>
              <a:rPr lang="en-US" sz="1653" dirty="0" err="1">
                <a:solidFill>
                  <a:schemeClr val="tx1"/>
                </a:solidFill>
              </a:rPr>
              <a:t>NetSoft</a:t>
            </a:r>
            <a:r>
              <a:rPr lang="en-US" sz="1653" dirty="0">
                <a:solidFill>
                  <a:schemeClr val="tx1"/>
                </a:solidFill>
              </a:rPr>
              <a:t> 2018, Montreal, Canada, June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What if we reimagine the Internet?, A Keynote Speech at IEEE ICII 2018, Bellevue, Washington, USA, Oct 2018</a:t>
            </a:r>
          </a:p>
          <a:p>
            <a:r>
              <a:rPr lang="en-US" sz="2600" dirty="0"/>
              <a:t>Framework and Architecture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A New Framework and Protocol for Future Networking, ACM </a:t>
            </a:r>
            <a:r>
              <a:rPr lang="en-US" sz="1653" dirty="0" err="1">
                <a:solidFill>
                  <a:schemeClr val="tx1"/>
                </a:solidFill>
              </a:rPr>
              <a:t>Sigcomm</a:t>
            </a:r>
            <a:r>
              <a:rPr lang="en-US" sz="1653" dirty="0">
                <a:solidFill>
                  <a:schemeClr val="tx1"/>
                </a:solidFill>
              </a:rPr>
              <a:t> 2018 NEAT Workshop, Budapest, August 20,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New IP: Design for Future Internet with New Service Capabilities Envisioned, IEEE ICC Industry Tutorial, 2019</a:t>
            </a:r>
          </a:p>
          <a:p>
            <a:r>
              <a:rPr lang="en-US" sz="2600" dirty="0"/>
              <a:t>Market Drivers and Requirements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Towards a New Internet for the Year 2030 and Beyond, ITU IMT-2020/5G Workshop, Geneva, Switzerland, July 2018 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Network 2030: </a:t>
            </a:r>
            <a:r>
              <a:rPr lang="en-US" sz="1763" dirty="0">
                <a:solidFill>
                  <a:schemeClr val="tx1"/>
                </a:solidFill>
              </a:rPr>
              <a:t>Market</a:t>
            </a:r>
            <a:r>
              <a:rPr lang="en-US" sz="1653" dirty="0">
                <a:solidFill>
                  <a:schemeClr val="tx1"/>
                </a:solidFill>
              </a:rPr>
              <a:t> Drivers and Prospects, ITU-T 1</a:t>
            </a:r>
            <a:r>
              <a:rPr lang="en-US" sz="1653" baseline="30000" dirty="0">
                <a:solidFill>
                  <a:schemeClr val="tx1"/>
                </a:solidFill>
              </a:rPr>
              <a:t>st</a:t>
            </a:r>
            <a:r>
              <a:rPr lang="en-US" sz="1653" dirty="0">
                <a:solidFill>
                  <a:schemeClr val="tx1"/>
                </a:solidFill>
              </a:rPr>
              <a:t> Workshop on Network 2030, New York City, New York, October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Next Generation Networks: Requirements and Research Directions, ETSI New Internet Forum, the Hague, the Netherlands, October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The Requirements for the Internet and the Internet Protocol in 2030, ITU-T 3</a:t>
            </a:r>
            <a:r>
              <a:rPr lang="en-US" sz="1653" baseline="30000" dirty="0">
                <a:solidFill>
                  <a:schemeClr val="tx1"/>
                </a:solidFill>
              </a:rPr>
              <a:t>rd</a:t>
            </a:r>
            <a:r>
              <a:rPr lang="en-US" sz="1653" dirty="0">
                <a:solidFill>
                  <a:schemeClr val="tx1"/>
                </a:solidFill>
              </a:rPr>
              <a:t> Workshop on Network 2030, London, Feb 2019</a:t>
            </a:r>
          </a:p>
          <a:p>
            <a:r>
              <a:rPr lang="en-US" sz="2600" dirty="0"/>
              <a:t>New Technologies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Preferred Path Routing – A Next-Generation Routing Framework beyond Segment Routing, IEEE </a:t>
            </a:r>
            <a:r>
              <a:rPr lang="en-US" sz="1653" dirty="0" err="1">
                <a:solidFill>
                  <a:schemeClr val="tx1"/>
                </a:solidFill>
              </a:rPr>
              <a:t>Globecom</a:t>
            </a:r>
            <a:r>
              <a:rPr lang="en-US" sz="1653" dirty="0">
                <a:solidFill>
                  <a:schemeClr val="tx1"/>
                </a:solidFill>
              </a:rPr>
              <a:t> 2018, December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Flow-Level </a:t>
            </a:r>
            <a:r>
              <a:rPr lang="en-US" sz="1653" dirty="0" err="1">
                <a:solidFill>
                  <a:schemeClr val="tx1"/>
                </a:solidFill>
              </a:rPr>
              <a:t>QoS</a:t>
            </a:r>
            <a:r>
              <a:rPr lang="en-US" sz="1653" dirty="0">
                <a:solidFill>
                  <a:schemeClr val="tx1"/>
                </a:solidFill>
              </a:rPr>
              <a:t> Assurance via In-Band Signaling, 27th IEEE WOCC 2018 , 2018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sz="1653" dirty="0">
                <a:solidFill>
                  <a:schemeClr val="tx1"/>
                </a:solidFill>
              </a:rPr>
              <a:t>Using Big Packet Protocol Framework to Support Low Latency based Large Scale Networks, ICNS 2019, Athens, 2019</a:t>
            </a:r>
          </a:p>
          <a:p>
            <a:r>
              <a:rPr lang="en-US" sz="2600" dirty="0"/>
              <a:t>Use Cases and Verticals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A Novel Multi-Factored Replacement Algorithm for In-Network Content Caching, EUCNC 2019, Valencia, Spain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Distributed Mechanism for Computation Offloading Task Routing in Mobile Edge Cloud Network, ICNC 2019, Honolulu, USA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Enhance Information Derivation by In-Network Semantic </a:t>
            </a:r>
            <a:r>
              <a:rPr lang="en-US" altLang="zh-CN" sz="1653" dirty="0" err="1">
                <a:solidFill>
                  <a:schemeClr val="tx1"/>
                </a:solidFill>
              </a:rPr>
              <a:t>Mashup</a:t>
            </a:r>
            <a:r>
              <a:rPr lang="en-US" altLang="zh-CN" sz="1653" dirty="0">
                <a:solidFill>
                  <a:schemeClr val="tx1"/>
                </a:solidFill>
              </a:rPr>
              <a:t> for </a:t>
            </a:r>
            <a:r>
              <a:rPr lang="en-US" altLang="zh-CN" sz="1653" dirty="0" err="1">
                <a:solidFill>
                  <a:schemeClr val="tx1"/>
                </a:solidFill>
              </a:rPr>
              <a:t>IoT</a:t>
            </a:r>
            <a:r>
              <a:rPr lang="en-US" altLang="zh-CN" sz="1653" dirty="0">
                <a:solidFill>
                  <a:schemeClr val="tx1"/>
                </a:solidFill>
              </a:rPr>
              <a:t> Applications, EUCNC 2018, Ljubljana, Slovenia</a:t>
            </a:r>
          </a:p>
          <a:p>
            <a:pPr marL="860770" lvl="1" indent="-285750">
              <a:buFont typeface="Arial" panose="020B0604020202020204" pitchFamily="34" charset="0"/>
              <a:buChar char="•"/>
            </a:pPr>
            <a:r>
              <a:rPr lang="en-US" altLang="zh-CN" sz="1653" dirty="0">
                <a:solidFill>
                  <a:schemeClr val="tx1"/>
                </a:solidFill>
              </a:rPr>
              <a:t>Latency Guarantee for Multimedia Streaming Service to Moving Subscriber with 5G Slicing, ISNCC 2018, Rome, Italy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B3B83A4-C1FF-5042-8A39-258CA8582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2" y="425450"/>
            <a:ext cx="11585575" cy="1460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92893" y="1263650"/>
            <a:ext cx="12847637" cy="6037263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Holographic content considerations methods for efficient data transmission and content creation methodologies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Point Cloud Compression in MPEG MP20 Workshop Hong </a:t>
            </a:r>
            <a:r>
              <a:rPr lang="en-US" sz="2000" dirty="0" err="1"/>
              <a:t>kong</a:t>
            </a:r>
            <a:r>
              <a:rPr lang="en-US" sz="2000" dirty="0"/>
              <a:t>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Keynote: the near future of immersive experiences: where we are on the journey, what lies ahead, and what it takes to get there.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Architectures and codecs for real-time light field streaming  journal of imaging science and Technology ,  January 2017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Dynamic Compression Technique for Streaming Kinect-Based Point Cloud Data (2017 International Conference on Computing, Networking and Communications (ICNC): Multimedia Computing and Communications)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Technical White Paper on Mobile Bearer Network Requirements for Mobile Video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 the Support of Light Field and Holographic Video Display Technology, Light Field Lab, Inc., San Jose, CA. “The road to immersive communication,” Proceedings of the IEEE, vol. 100, Apr.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B6908C-734D-F84C-AA5D-EB0C5B396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14CC-7E36-F84B-B07E-140A9B2E14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084A0F8-A04E-9D47-8D07-64A034E42A4F}"/>
              </a:ext>
            </a:extLst>
          </p:cNvPr>
          <p:cNvSpPr/>
          <p:nvPr/>
        </p:nvSpPr>
        <p:spPr>
          <a:xfrm>
            <a:off x="2331049" y="4311650"/>
            <a:ext cx="9491063" cy="1600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3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Comments, Curious, Questions?</a:t>
            </a:r>
          </a:p>
          <a:p>
            <a:pPr algn="ctr"/>
            <a:endParaRPr lang="en-US" sz="2000" dirty="0">
              <a:solidFill>
                <a:srgbClr val="7F6E7F"/>
              </a:solidFill>
              <a:latin typeface="Noto Sans Regular" charset="0"/>
              <a:ea typeface="Noto Sans Regular" charset="0"/>
              <a:cs typeface="Noto Sans Regular" charset="0"/>
              <a:hlinkClick r:id="rId2"/>
            </a:endParaRPr>
          </a:p>
          <a:p>
            <a:pPr algn="ctr"/>
            <a:r>
              <a:rPr lang="en-US" sz="2000" dirty="0" smtClean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  <a:hlinkClick r:id="rId2"/>
              </a:rPr>
              <a:t>Toerless.Eckert@futurewei.com</a:t>
            </a:r>
            <a:endParaRPr lang="en-US" sz="2000" dirty="0">
              <a:solidFill>
                <a:srgbClr val="7F6E7F"/>
              </a:solidFill>
              <a:latin typeface="Noto Sans Regular" charset="0"/>
              <a:ea typeface="Noto Sans Regular" charset="0"/>
              <a:cs typeface="Noto Sans Regular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4AF3D98-F1B6-F347-A775-D06C10B59CD0}"/>
              </a:ext>
            </a:extLst>
          </p:cNvPr>
          <p:cNvSpPr/>
          <p:nvPr/>
        </p:nvSpPr>
        <p:spPr>
          <a:xfrm>
            <a:off x="3897312" y="2808370"/>
            <a:ext cx="5640388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F6E7F"/>
                </a:solidFill>
                <a:latin typeface="Noto Sans Regular" charset="0"/>
                <a:ea typeface="Noto Sans Regular" charset="0"/>
                <a:cs typeface="Noto Sans Regular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149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2" y="127692"/>
            <a:ext cx="10629900" cy="697926"/>
          </a:xfrm>
        </p:spPr>
        <p:txBody>
          <a:bodyPr>
            <a:noAutofit/>
          </a:bodyPr>
          <a:lstStyle/>
          <a:p>
            <a:r>
              <a:rPr lang="en-US" sz="4800" dirty="0" smtClean="0"/>
              <a:t>WHERE: from Internet to </a:t>
            </a:r>
            <a:r>
              <a:rPr lang="en-US" sz="4800" dirty="0" err="1" smtClean="0"/>
              <a:t>ManyNets</a:t>
            </a:r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73112" y="1187450"/>
            <a:ext cx="5307970" cy="3812223"/>
            <a:chOff x="5185458" y="173621"/>
            <a:chExt cx="3773347" cy="2710046"/>
          </a:xfrm>
        </p:grpSpPr>
        <p:grpSp>
          <p:nvGrpSpPr>
            <p:cNvPr id="6" name="Group 5"/>
            <p:cNvGrpSpPr/>
            <p:nvPr/>
          </p:nvGrpSpPr>
          <p:grpSpPr>
            <a:xfrm>
              <a:off x="6205095" y="1083097"/>
              <a:ext cx="2228193" cy="1366346"/>
              <a:chOff x="6390290" y="998483"/>
              <a:chExt cx="2228193" cy="1902373"/>
            </a:xfrm>
          </p:grpSpPr>
          <p:pic>
            <p:nvPicPr>
              <p:cNvPr id="1026" name="Picture 2" descr="ildergebnis für glob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331" y="1008994"/>
                <a:ext cx="2143125" cy="1891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6390290" y="998483"/>
                <a:ext cx="2228193" cy="1828800"/>
              </a:xfrm>
              <a:prstGeom prst="rect">
                <a:avLst/>
              </a:prstGeom>
              <a:solidFill>
                <a:srgbClr val="FFFFFF">
                  <a:alpha val="733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3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265122" y="1398408"/>
              <a:ext cx="503661" cy="2992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 dirty="0"/>
                <a:t>User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59705" y="1398408"/>
              <a:ext cx="690053" cy="2992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/>
                <a:t>Service</a:t>
              </a:r>
              <a:endParaRPr lang="en-US" sz="1543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15909" y="977994"/>
              <a:ext cx="435284" cy="299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/>
                <a:t>SP1</a:t>
              </a:r>
              <a:endParaRPr lang="en-US" sz="1543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8791" y="935953"/>
              <a:ext cx="435284" cy="299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 dirty="0"/>
                <a:t>SP2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0003" y="1377387"/>
              <a:ext cx="1811172" cy="1506280"/>
            </a:xfrm>
            <a:prstGeom prst="rect">
              <a:avLst/>
            </a:prstGeom>
            <a:noFill/>
          </p:spPr>
          <p:txBody>
            <a:bodyPr spcFirstLastPara="1" wrap="none" lIns="100753" tIns="50377" rIns="100753" bIns="50377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983" b="1" spc="55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The Internet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28122" y="1388962"/>
              <a:ext cx="1562582" cy="834948"/>
            </a:xfrm>
            <a:prstGeom prst="rect">
              <a:avLst/>
            </a:prstGeom>
            <a:noFill/>
          </p:spPr>
          <p:txBody>
            <a:bodyPr spcFirstLastPara="1" wrap="none" lIns="100753" tIns="50377" rIns="100753" bIns="50377" numCol="1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983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One network to rule them all</a:t>
              </a:r>
            </a:p>
          </p:txBody>
        </p:sp>
        <p:cxnSp>
          <p:nvCxnSpPr>
            <p:cNvPr id="19" name="Straight Connector 18"/>
            <p:cNvCxnSpPr>
              <a:stCxn id="10" idx="2"/>
              <a:endCxn id="9" idx="0"/>
            </p:cNvCxnSpPr>
            <p:nvPr/>
          </p:nvCxnSpPr>
          <p:spPr>
            <a:xfrm flipH="1">
              <a:off x="5904732" y="1277281"/>
              <a:ext cx="328819" cy="1211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344538" y="857507"/>
              <a:ext cx="327162" cy="112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7" idx="0"/>
            </p:cNvCxnSpPr>
            <p:nvPr/>
          </p:nvCxnSpPr>
          <p:spPr>
            <a:xfrm>
              <a:off x="8292156" y="1251046"/>
              <a:ext cx="224796" cy="147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806019" y="799633"/>
              <a:ext cx="254454" cy="147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3"/>
              <a:endCxn id="12" idx="1"/>
            </p:cNvCxnSpPr>
            <p:nvPr/>
          </p:nvCxnSpPr>
          <p:spPr>
            <a:xfrm>
              <a:off x="7102835" y="864878"/>
              <a:ext cx="216356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67551" y="715235"/>
              <a:ext cx="435284" cy="299287"/>
            </a:xfrm>
            <a:prstGeom prst="rect">
              <a:avLst/>
            </a:prstGeom>
            <a:solidFill>
              <a:srgbClr val="FFD0D9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 dirty="0"/>
                <a:t>SP3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9191" y="715236"/>
              <a:ext cx="435284" cy="299287"/>
            </a:xfrm>
            <a:prstGeom prst="rect">
              <a:avLst/>
            </a:prstGeom>
            <a:solidFill>
              <a:srgbClr val="FFD0D9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43" dirty="0"/>
                <a:t>SP4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31755" y="196769"/>
              <a:ext cx="3327572" cy="328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Internet: </a:t>
              </a:r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Global Connectivity, Best Effort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10086" y="949124"/>
              <a:ext cx="659327" cy="299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43" b="1" i="1" dirty="0">
                  <a:solidFill>
                    <a:srgbClr val="FFD0D9"/>
                  </a:solidFill>
                </a:rPr>
                <a:t>transit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185458" y="173621"/>
              <a:ext cx="3773347" cy="2257064"/>
            </a:xfrm>
            <a:prstGeom prst="roundRect">
              <a:avLst>
                <a:gd name="adj" fmla="val 1026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3" dirty="0"/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96912" y="4616376"/>
            <a:ext cx="12420600" cy="2362274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800" dirty="0" smtClean="0"/>
              <a:t>TCP/IP was/still-is designed for multi-transit Internet (1970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)</a:t>
            </a:r>
            <a:endParaRPr lang="is-IS" sz="2800" b="0" dirty="0" smtClean="0"/>
          </a:p>
          <a:p>
            <a:endParaRPr lang="en-US" sz="2800" dirty="0" smtClean="0"/>
          </a:p>
          <a:p>
            <a:r>
              <a:rPr lang="en-US" sz="2800" dirty="0" smtClean="0"/>
              <a:t>Since ca. 2010</a:t>
            </a:r>
            <a:r>
              <a:rPr lang="en-US" sz="2800" b="0" dirty="0" smtClean="0"/>
              <a:t>: </a:t>
            </a:r>
          </a:p>
          <a:p>
            <a:pPr lvl="1"/>
            <a:r>
              <a:rPr lang="en-US" sz="2800" dirty="0" smtClean="0"/>
              <a:t>Scaling global services requires Edge Data-Center (Cloud)</a:t>
            </a:r>
            <a:endParaRPr lang="en-US" sz="2800" dirty="0"/>
          </a:p>
          <a:p>
            <a:pPr lvl="1"/>
            <a:r>
              <a:rPr lang="en-US" sz="2800" dirty="0" smtClean="0"/>
              <a:t>R</a:t>
            </a:r>
            <a:r>
              <a:rPr lang="en-US" sz="2800" b="0" dirty="0" smtClean="0"/>
              <a:t>aise </a:t>
            </a:r>
            <a:r>
              <a:rPr lang="en-US" sz="2800" b="0" dirty="0"/>
              <a:t>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ASP</a:t>
            </a:r>
            <a:r>
              <a:rPr lang="en-US" sz="2800" b="0" dirty="0" smtClean="0"/>
              <a:t>, </a:t>
            </a:r>
            <a:r>
              <a:rPr lang="en-US" sz="2800" dirty="0" err="1" smtClean="0">
                <a:solidFill>
                  <a:srgbClr val="B450FF"/>
                </a:solidFill>
              </a:rPr>
              <a:t>peerings</a:t>
            </a:r>
            <a:r>
              <a:rPr lang="en-US" sz="2800" b="0" dirty="0" smtClean="0"/>
              <a:t>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cloud services</a:t>
            </a:r>
            <a:r>
              <a:rPr lang="en-US" sz="2800" b="0" dirty="0" smtClean="0"/>
              <a:t>, </a:t>
            </a:r>
            <a:r>
              <a:rPr lang="en-US" sz="2800" dirty="0">
                <a:solidFill>
                  <a:srgbClr val="C00000"/>
                </a:solidFill>
              </a:rPr>
              <a:t>Death of </a:t>
            </a:r>
            <a:r>
              <a:rPr lang="en-US" sz="2800" dirty="0" smtClean="0">
                <a:solidFill>
                  <a:srgbClr val="C00000"/>
                </a:solidFill>
              </a:rPr>
              <a:t>transit</a:t>
            </a:r>
          </a:p>
        </p:txBody>
      </p:sp>
      <p:sp>
        <p:nvSpPr>
          <p:cNvPr id="23" name="Striped Right Arrow 22"/>
          <p:cNvSpPr/>
          <p:nvPr/>
        </p:nvSpPr>
        <p:spPr>
          <a:xfrm>
            <a:off x="6079033" y="2279856"/>
            <a:ext cx="1009507" cy="867243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/>
          </a:p>
        </p:txBody>
      </p:sp>
      <p:grpSp>
        <p:nvGrpSpPr>
          <p:cNvPr id="3" name="Group 2"/>
          <p:cNvGrpSpPr/>
          <p:nvPr/>
        </p:nvGrpSpPr>
        <p:grpSpPr>
          <a:xfrm>
            <a:off x="7112530" y="1106835"/>
            <a:ext cx="5547782" cy="3281015"/>
            <a:chOff x="7112530" y="1106835"/>
            <a:chExt cx="4386777" cy="3281015"/>
          </a:xfrm>
        </p:grpSpPr>
        <p:grpSp>
          <p:nvGrpSpPr>
            <p:cNvPr id="72" name="Group 71"/>
            <p:cNvGrpSpPr/>
            <p:nvPr/>
          </p:nvGrpSpPr>
          <p:grpSpPr>
            <a:xfrm>
              <a:off x="7392652" y="1212203"/>
              <a:ext cx="3966366" cy="3162890"/>
              <a:chOff x="6390290" y="663098"/>
              <a:chExt cx="2228193" cy="2237758"/>
            </a:xfrm>
          </p:grpSpPr>
          <p:pic>
            <p:nvPicPr>
              <p:cNvPr id="73" name="Picture 2" descr="ildergebnis für glob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331" y="1008994"/>
                <a:ext cx="2143125" cy="1891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Rectangle 73"/>
              <p:cNvSpPr/>
              <p:nvPr/>
            </p:nvSpPr>
            <p:spPr>
              <a:xfrm>
                <a:off x="6390290" y="663098"/>
                <a:ext cx="2228193" cy="2164184"/>
              </a:xfrm>
              <a:prstGeom prst="rect">
                <a:avLst/>
              </a:prstGeom>
              <a:solidFill>
                <a:srgbClr val="FFFFFF">
                  <a:alpha val="8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3"/>
              </a:p>
            </p:txBody>
          </p:sp>
        </p:grpSp>
        <p:sp>
          <p:nvSpPr>
            <p:cNvPr id="81" name="Rounded Rectangle 80"/>
            <p:cNvSpPr/>
            <p:nvPr/>
          </p:nvSpPr>
          <p:spPr>
            <a:xfrm>
              <a:off x="7232474" y="1178802"/>
              <a:ext cx="4198056" cy="1259416"/>
            </a:xfrm>
            <a:prstGeom prst="roundRect">
              <a:avLst>
                <a:gd name="adj" fmla="val 7143"/>
              </a:avLst>
            </a:prstGeom>
            <a:solidFill>
              <a:srgbClr val="FDE1E3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3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298215" y="1559303"/>
              <a:ext cx="3673033" cy="3297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543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06166" y="1679249"/>
              <a:ext cx="3673033" cy="3297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543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514116" y="1835176"/>
              <a:ext cx="3673033" cy="3297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54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4681" y="3862607"/>
              <a:ext cx="566502" cy="295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Users</a:t>
              </a:r>
              <a:endParaRPr lang="en-US" sz="1543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62356" y="3378556"/>
              <a:ext cx="848309" cy="2957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Access SP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70050" y="3875359"/>
              <a:ext cx="566502" cy="295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Users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58593" y="3391309"/>
              <a:ext cx="903581" cy="2788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12" dirty="0"/>
                <a:t>Metro Nets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775260" y="2857426"/>
              <a:ext cx="3226657" cy="333508"/>
              <a:chOff x="5567423" y="2882097"/>
              <a:chExt cx="2928395" cy="302679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606140" y="2885489"/>
                <a:ext cx="2889678" cy="299287"/>
                <a:chOff x="5698737" y="3070684"/>
                <a:chExt cx="2889678" cy="29928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5698737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25071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51405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77739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404073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830407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8256742" y="3070684"/>
                  <a:ext cx="331673" cy="299287"/>
                </a:xfrm>
                <a:prstGeom prst="rect">
                  <a:avLst/>
                </a:prstGeom>
                <a:solidFill>
                  <a:srgbClr val="DBB2FF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543" dirty="0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5567423" y="2882097"/>
                <a:ext cx="2491826" cy="299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43" b="1" dirty="0"/>
                  <a:t>Peering, Interconnects, Hosting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652279" y="1999453"/>
              <a:ext cx="3668477" cy="2957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22" dirty="0"/>
                <a:t>SP and ASP</a:t>
              </a:r>
              <a:r>
                <a:rPr lang="en-US" sz="992" dirty="0"/>
                <a:t> </a:t>
              </a:r>
              <a:r>
                <a:rPr lang="en-US" sz="1157" b="1" dirty="0"/>
                <a:t>global backbones</a:t>
              </a:r>
              <a:endParaRPr lang="en-US" sz="1102" b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596709" y="2389570"/>
              <a:ext cx="3685786" cy="295787"/>
              <a:chOff x="4795776" y="2978351"/>
              <a:chExt cx="4105156" cy="27124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395730" y="2978351"/>
                <a:ext cx="505429" cy="271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995684" y="2978351"/>
                <a:ext cx="505429" cy="271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595638" y="2978351"/>
                <a:ext cx="505429" cy="271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195592" y="2978351"/>
                <a:ext cx="505429" cy="271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795547" y="2978351"/>
                <a:ext cx="505429" cy="271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395503" y="2978351"/>
                <a:ext cx="505429" cy="271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795776" y="2978351"/>
                <a:ext cx="505429" cy="271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22" dirty="0"/>
                  <a:t>DC</a:t>
                </a:r>
                <a:endParaRPr lang="en-US" sz="1543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8630629" y="3377969"/>
              <a:ext cx="1363002" cy="2957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Private Networks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112530" y="1106835"/>
              <a:ext cx="4386777" cy="3281015"/>
            </a:xfrm>
            <a:prstGeom prst="roundRect">
              <a:avLst>
                <a:gd name="adj" fmla="val 714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3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45358" y="3863645"/>
              <a:ext cx="566502" cy="295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Users</a:t>
              </a:r>
              <a:endParaRPr lang="en-US" sz="1543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367143" y="1143426"/>
              <a:ext cx="3097899" cy="363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63" b="1" dirty="0" err="1">
                  <a:solidFill>
                    <a:schemeClr val="accent1">
                      <a:lumMod val="50000"/>
                    </a:schemeClr>
                  </a:solidFill>
                </a:rPr>
                <a:t>Manynets</a:t>
              </a:r>
              <a:r>
                <a:rPr lang="en-US" sz="1763" b="1" dirty="0">
                  <a:solidFill>
                    <a:schemeClr val="accent1">
                      <a:lumMod val="50000"/>
                    </a:schemeClr>
                  </a:solidFill>
                </a:rPr>
                <a:t>: </a:t>
              </a:r>
              <a:r>
                <a:rPr lang="en-US" sz="1322" b="1" dirty="0">
                  <a:solidFill>
                    <a:schemeClr val="accent1">
                      <a:lumMod val="50000"/>
                    </a:schemeClr>
                  </a:solidFill>
                </a:rPr>
                <a:t>private (global) backbones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184696" y="3875359"/>
              <a:ext cx="711349" cy="295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Devices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743973" y="3863365"/>
              <a:ext cx="711349" cy="295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22" dirty="0"/>
                <a:t>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9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2" y="196850"/>
            <a:ext cx="11201399" cy="697926"/>
          </a:xfrm>
        </p:spPr>
        <p:txBody>
          <a:bodyPr>
            <a:noAutofit/>
          </a:bodyPr>
          <a:lstStyle/>
          <a:p>
            <a:r>
              <a:rPr lang="en-US" sz="4400" dirty="0" smtClean="0"/>
              <a:t>WHERE:  2030 </a:t>
            </a:r>
            <a:r>
              <a:rPr lang="en-US" sz="4400" dirty="0"/>
              <a:t>Internet </a:t>
            </a:r>
            <a:r>
              <a:rPr lang="en-US" sz="4400" dirty="0" smtClean="0"/>
              <a:t>  Front-haul / Backhaul</a:t>
            </a:r>
            <a:endParaRPr lang="en-US" sz="4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6584806" y="2587709"/>
            <a:ext cx="4793615" cy="3203931"/>
            <a:chOff x="5185458" y="1620910"/>
            <a:chExt cx="3599727" cy="2870522"/>
          </a:xfrm>
        </p:grpSpPr>
        <p:pic>
          <p:nvPicPr>
            <p:cNvPr id="36" name="Picture 2" descr="ildergebnis für glob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377" y="2064614"/>
              <a:ext cx="3462297" cy="242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5185458" y="1620910"/>
              <a:ext cx="3599727" cy="2776144"/>
            </a:xfrm>
            <a:prstGeom prst="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980706" y="2663041"/>
            <a:ext cx="5039728" cy="3022604"/>
          </a:xfrm>
          <a:prstGeom prst="roundRect">
            <a:avLst>
              <a:gd name="adj" fmla="val 71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Oval 67"/>
          <p:cNvSpPr/>
          <p:nvPr/>
        </p:nvSpPr>
        <p:spPr>
          <a:xfrm>
            <a:off x="4346898" y="3198967"/>
            <a:ext cx="2224508" cy="25831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ounded Rectangle 65"/>
          <p:cNvSpPr/>
          <p:nvPr/>
        </p:nvSpPr>
        <p:spPr>
          <a:xfrm>
            <a:off x="849312" y="2727351"/>
            <a:ext cx="4837649" cy="2947575"/>
          </a:xfrm>
          <a:prstGeom prst="roundRect">
            <a:avLst>
              <a:gd name="adj" fmla="val 7143"/>
            </a:avLst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1047950" y="5157188"/>
            <a:ext cx="7033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709" y="5030307"/>
            <a:ext cx="1787733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SP access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7714" y="3439808"/>
            <a:ext cx="7033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6991" y="3738996"/>
            <a:ext cx="215751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Metro Networks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375925" y="4335906"/>
            <a:ext cx="210364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Private Networks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6113" y="4306210"/>
            <a:ext cx="7033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46076" y="5798262"/>
            <a:ext cx="16679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Edge-Cloud(s)</a:t>
            </a:r>
          </a:p>
          <a:p>
            <a:pPr algn="ctr"/>
            <a:r>
              <a:rPr lang="en-US" sz="1400" dirty="0"/>
              <a:t>public, private, telco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6774662" y="3597098"/>
            <a:ext cx="3964358" cy="1899021"/>
            <a:chOff x="5157290" y="1197907"/>
            <a:chExt cx="3381853" cy="1723482"/>
          </a:xfrm>
        </p:grpSpPr>
        <p:sp>
          <p:nvSpPr>
            <p:cNvPr id="13" name="TextBox 12"/>
            <p:cNvSpPr txBox="1"/>
            <p:nvPr/>
          </p:nvSpPr>
          <p:spPr>
            <a:xfrm>
              <a:off x="5175220" y="1197907"/>
              <a:ext cx="3359441" cy="3072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“private” ASP </a:t>
              </a:r>
              <a:r>
                <a:rPr lang="en-US" sz="1400" i="1" dirty="0"/>
                <a:t>(content + app sync distr.)</a:t>
              </a:r>
              <a:endParaRPr lang="en-US" sz="160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220" y="1555718"/>
              <a:ext cx="3345994" cy="3072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“private” </a:t>
              </a:r>
              <a:r>
                <a:rPr lang="en-US" sz="1050" dirty="0"/>
                <a:t>Content Provider  </a:t>
              </a:r>
              <a:r>
                <a:rPr lang="en-US" sz="1400" i="1" dirty="0"/>
                <a:t>(caching, streaming)</a:t>
              </a:r>
              <a:endParaRPr lang="en-US" sz="1050" b="1" i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57290" y="2614130"/>
              <a:ext cx="3381853" cy="3072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“public” ISP global backbones</a:t>
              </a:r>
              <a:endParaRPr lang="en-US" sz="1400" b="1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169374" y="2208491"/>
              <a:ext cx="3368600" cy="307260"/>
              <a:chOff x="5152548" y="4247322"/>
              <a:chExt cx="2739123" cy="30726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5152548" y="4249349"/>
                <a:ext cx="2736394" cy="279328"/>
                <a:chOff x="5152548" y="4249354"/>
                <a:chExt cx="2736394" cy="248952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5152548" y="4249354"/>
                  <a:ext cx="549008" cy="24895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400" b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699395" y="4249354"/>
                  <a:ext cx="549008" cy="24895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400" b="1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246245" y="4249354"/>
                  <a:ext cx="549008" cy="24895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400" b="1" dirty="0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6793090" y="4249354"/>
                  <a:ext cx="549008" cy="24895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400" b="1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7339934" y="4249354"/>
                  <a:ext cx="549008" cy="24895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400" b="1" dirty="0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5155097" y="4247322"/>
                <a:ext cx="2736574" cy="3072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  Internet    transit    backbone</a:t>
                </a:r>
                <a:endParaRPr lang="en-US" sz="1400" b="1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175220" y="1942946"/>
              <a:ext cx="3362754" cy="3072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OTT Content/App. provider “backbone”</a:t>
              </a:r>
              <a:endParaRPr lang="en-US" sz="1050" b="1" i="1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773653" y="5835687"/>
            <a:ext cx="881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Access</a:t>
            </a:r>
            <a:endParaRPr lang="en-US" sz="1600" dirty="0"/>
          </a:p>
        </p:txBody>
      </p:sp>
      <p:sp>
        <p:nvSpPr>
          <p:cNvPr id="69" name="Left-Right Arrow 68"/>
          <p:cNvSpPr/>
          <p:nvPr/>
        </p:nvSpPr>
        <p:spPr>
          <a:xfrm>
            <a:off x="956519" y="6390307"/>
            <a:ext cx="4730442" cy="664543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TextBox 69"/>
          <p:cNvSpPr txBox="1"/>
          <p:nvPr/>
        </p:nvSpPr>
        <p:spPr>
          <a:xfrm>
            <a:off x="1500585" y="6518913"/>
            <a:ext cx="335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High Precision </a:t>
            </a:r>
            <a:r>
              <a:rPr lang="en-US" sz="2400" b="1" dirty="0" err="1" smtClean="0">
                <a:solidFill>
                  <a:srgbClr val="00B050"/>
                </a:solidFill>
              </a:rPr>
              <a:t>Fron-thaul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71" name="Left-Right Arrow 70"/>
          <p:cNvSpPr/>
          <p:nvPr/>
        </p:nvSpPr>
        <p:spPr>
          <a:xfrm>
            <a:off x="5794165" y="6379588"/>
            <a:ext cx="5212870" cy="664543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6115780" y="6497475"/>
            <a:ext cx="47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ManyNets</a:t>
            </a:r>
            <a:r>
              <a:rPr lang="en-US" sz="2400" dirty="0"/>
              <a:t>/Transit </a:t>
            </a:r>
            <a:r>
              <a:rPr lang="en-US" sz="2400" b="1" dirty="0"/>
              <a:t>Backhaul</a:t>
            </a:r>
            <a:endParaRPr lang="en-US" sz="1600" b="1" dirty="0"/>
          </a:p>
        </p:txBody>
      </p:sp>
      <p:sp>
        <p:nvSpPr>
          <p:cNvPr id="75" name="Rounded Rectangle 74"/>
          <p:cNvSpPr/>
          <p:nvPr/>
        </p:nvSpPr>
        <p:spPr>
          <a:xfrm>
            <a:off x="11208045" y="2641833"/>
            <a:ext cx="1299867" cy="3065248"/>
          </a:xfrm>
          <a:prstGeom prst="roundRect">
            <a:avLst>
              <a:gd name="adj" fmla="val 7143"/>
            </a:avLst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8" name="Group 117"/>
          <p:cNvGrpSpPr/>
          <p:nvPr/>
        </p:nvGrpSpPr>
        <p:grpSpPr>
          <a:xfrm>
            <a:off x="1010121" y="2923100"/>
            <a:ext cx="11342878" cy="359990"/>
            <a:chOff x="505839" y="2434482"/>
            <a:chExt cx="8233880" cy="326715"/>
          </a:xfrm>
        </p:grpSpPr>
        <p:sp>
          <p:nvSpPr>
            <p:cNvPr id="48" name="TextBox 47"/>
            <p:cNvSpPr txBox="1"/>
            <p:nvPr/>
          </p:nvSpPr>
          <p:spPr>
            <a:xfrm>
              <a:off x="4679004" y="2434482"/>
              <a:ext cx="2869660" cy="307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Space Networks – public </a:t>
              </a:r>
              <a:r>
                <a:rPr lang="en-US" sz="1600"/>
                <a:t>/ private</a:t>
              </a:r>
              <a:endParaRPr lang="en-US" sz="1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5839" y="2453937"/>
              <a:ext cx="4099625" cy="307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space </a:t>
              </a:r>
              <a:r>
                <a:rPr lang="en-US" sz="1600" i="1"/>
                <a:t>networks extending </a:t>
              </a:r>
              <a:r>
                <a:rPr lang="en-US" sz="1600" i="1" dirty="0"/>
                <a:t>to users</a:t>
              </a:r>
              <a:endParaRPr lang="en-US" sz="1400" b="1" i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607031" y="2453937"/>
              <a:ext cx="1132688" cy="279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400" b="1" i="1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490696" y="5744054"/>
            <a:ext cx="35876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Global Backbones</a:t>
            </a:r>
          </a:p>
          <a:p>
            <a:pPr algn="ctr"/>
            <a:r>
              <a:rPr lang="en-US" sz="1600" dirty="0"/>
              <a:t>Private (physical, OTT/Internet), “public” </a:t>
            </a:r>
          </a:p>
        </p:txBody>
      </p:sp>
      <p:sp>
        <p:nvSpPr>
          <p:cNvPr id="90" name="Curved Left Arrow 89"/>
          <p:cNvSpPr/>
          <p:nvPr/>
        </p:nvSpPr>
        <p:spPr>
          <a:xfrm>
            <a:off x="10881029" y="1147688"/>
            <a:ext cx="302251" cy="296491"/>
          </a:xfrm>
          <a:prstGeom prst="curvedLeftArrow">
            <a:avLst>
              <a:gd name="adj1" fmla="val 18750"/>
              <a:gd name="adj2" fmla="val 23214"/>
              <a:gd name="adj3" fmla="val 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168897" y="1121550"/>
            <a:ext cx="9800804" cy="343962"/>
            <a:chOff x="858643" y="1204400"/>
            <a:chExt cx="6936058" cy="312167"/>
          </a:xfrm>
        </p:grpSpPr>
        <p:sp>
          <p:nvSpPr>
            <p:cNvPr id="91" name="Left Arrow 90"/>
            <p:cNvSpPr/>
            <p:nvPr/>
          </p:nvSpPr>
          <p:spPr>
            <a:xfrm>
              <a:off x="869795" y="1416273"/>
              <a:ext cx="6856021" cy="100294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Left Arrow 91"/>
            <p:cNvSpPr/>
            <p:nvPr/>
          </p:nvSpPr>
          <p:spPr>
            <a:xfrm rot="10800000">
              <a:off x="858643" y="1204400"/>
              <a:ext cx="6936058" cy="111444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467449" y="1110271"/>
            <a:ext cx="6598858" cy="400110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Traditional Internet / transit traffic: best effort, &gt; 20 msec RTT</a:t>
            </a:r>
          </a:p>
        </p:txBody>
      </p:sp>
      <p:sp>
        <p:nvSpPr>
          <p:cNvPr id="95" name="Curved Left Arrow 94"/>
          <p:cNvSpPr/>
          <p:nvPr/>
        </p:nvSpPr>
        <p:spPr>
          <a:xfrm>
            <a:off x="5312038" y="2196296"/>
            <a:ext cx="302251" cy="296491"/>
          </a:xfrm>
          <a:prstGeom prst="curvedLeftArrow">
            <a:avLst>
              <a:gd name="adj1" fmla="val 18750"/>
              <a:gd name="adj2" fmla="val 23214"/>
              <a:gd name="adj3" fmla="val 0"/>
            </a:avLst>
          </a:prstGeom>
          <a:solidFill>
            <a:srgbClr val="92D050"/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204267" y="2155765"/>
            <a:ext cx="4147676" cy="352087"/>
            <a:chOff x="858643" y="1204400"/>
            <a:chExt cx="6936058" cy="319541"/>
          </a:xfrm>
          <a:solidFill>
            <a:srgbClr val="92D050"/>
          </a:solidFill>
        </p:grpSpPr>
        <p:sp>
          <p:nvSpPr>
            <p:cNvPr id="97" name="Left Arrow 96"/>
            <p:cNvSpPr/>
            <p:nvPr/>
          </p:nvSpPr>
          <p:spPr>
            <a:xfrm>
              <a:off x="876984" y="1423647"/>
              <a:ext cx="6856021" cy="100294"/>
            </a:xfrm>
            <a:prstGeom prst="leftArrow">
              <a:avLst/>
            </a:prstGeom>
            <a:grpFill/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8" name="Left Arrow 97"/>
            <p:cNvSpPr/>
            <p:nvPr/>
          </p:nvSpPr>
          <p:spPr>
            <a:xfrm rot="10800000">
              <a:off x="858643" y="1204400"/>
              <a:ext cx="6936058" cy="111444"/>
            </a:xfrm>
            <a:prstGeom prst="leftArrow">
              <a:avLst/>
            </a:prstGeom>
            <a:grpFill/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467172" y="2120935"/>
            <a:ext cx="2982676" cy="400110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2030: High Precision traffic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1150904" y="1630551"/>
            <a:ext cx="4189588" cy="362281"/>
            <a:chOff x="858643" y="1196087"/>
            <a:chExt cx="6936058" cy="328793"/>
          </a:xfrm>
        </p:grpSpPr>
        <p:sp>
          <p:nvSpPr>
            <p:cNvPr id="101" name="Left Arrow 100"/>
            <p:cNvSpPr/>
            <p:nvPr/>
          </p:nvSpPr>
          <p:spPr>
            <a:xfrm>
              <a:off x="869795" y="1424586"/>
              <a:ext cx="6856021" cy="100294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Left Arrow 101"/>
            <p:cNvSpPr/>
            <p:nvPr/>
          </p:nvSpPr>
          <p:spPr>
            <a:xfrm rot="10800000">
              <a:off x="858643" y="1196087"/>
              <a:ext cx="6936058" cy="111444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3" name="Curved Left Arrow 102"/>
          <p:cNvSpPr/>
          <p:nvPr/>
        </p:nvSpPr>
        <p:spPr>
          <a:xfrm>
            <a:off x="5269796" y="1660614"/>
            <a:ext cx="302251" cy="296491"/>
          </a:xfrm>
          <a:prstGeom prst="curvedLeftArrow">
            <a:avLst>
              <a:gd name="adj1" fmla="val 18750"/>
              <a:gd name="adj2" fmla="val 23214"/>
              <a:gd name="adj3" fmla="val 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55998" y="1623197"/>
            <a:ext cx="3173561" cy="400110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2020: 70% visible user traffic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82015" y="3263274"/>
            <a:ext cx="645795" cy="2437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4992094" y="5101191"/>
            <a:ext cx="1229137" cy="307777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Exchanges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93457" y="3416989"/>
            <a:ext cx="68153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Edge</a:t>
            </a:r>
          </a:p>
          <a:p>
            <a:pPr algn="ctr"/>
            <a:r>
              <a:rPr lang="en-US" sz="1400" dirty="0"/>
              <a:t>DCs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95641" y="3930437"/>
            <a:ext cx="681533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Edge</a:t>
            </a:r>
          </a:p>
          <a:p>
            <a:pPr algn="ctr"/>
            <a:r>
              <a:rPr lang="en-US" sz="1400" dirty="0"/>
              <a:t>DCs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878724" y="4446295"/>
            <a:ext cx="1409661" cy="307777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Interconnects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004691" y="4768705"/>
            <a:ext cx="1229137" cy="307777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Peerings</a:t>
            </a:r>
            <a:endParaRPr lang="en-US" sz="1400" dirty="0"/>
          </a:p>
        </p:txBody>
      </p:sp>
      <p:sp>
        <p:nvSpPr>
          <p:cNvPr id="74" name="Oval 73"/>
          <p:cNvSpPr/>
          <p:nvPr/>
        </p:nvSpPr>
        <p:spPr>
          <a:xfrm>
            <a:off x="10832832" y="3595544"/>
            <a:ext cx="978245" cy="16935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9" name="Rectangle 108"/>
          <p:cNvSpPr/>
          <p:nvPr/>
        </p:nvSpPr>
        <p:spPr>
          <a:xfrm>
            <a:off x="11246331" y="3381176"/>
            <a:ext cx="645795" cy="2233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11096265" y="3831891"/>
            <a:ext cx="406591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85051" y="4291748"/>
            <a:ext cx="43120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11087437" y="4767847"/>
            <a:ext cx="454019" cy="307777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030913" y="3879264"/>
            <a:ext cx="9019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017511" y="4715303"/>
            <a:ext cx="9019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954977" y="1823491"/>
            <a:ext cx="4676842" cy="352087"/>
            <a:chOff x="858643" y="1204400"/>
            <a:chExt cx="6936058" cy="319541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13" name="Left Arrow 112"/>
            <p:cNvSpPr/>
            <p:nvPr/>
          </p:nvSpPr>
          <p:spPr>
            <a:xfrm>
              <a:off x="876984" y="1423647"/>
              <a:ext cx="6856021" cy="100294"/>
            </a:xfrm>
            <a:prstGeom prst="leftArrow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4" name="Left Arrow 113"/>
            <p:cNvSpPr/>
            <p:nvPr/>
          </p:nvSpPr>
          <p:spPr>
            <a:xfrm rot="10800000">
              <a:off x="858643" y="1204400"/>
              <a:ext cx="6936058" cy="111444"/>
            </a:xfrm>
            <a:prstGeom prst="leftArrow">
              <a:avLst/>
            </a:prstGeom>
            <a:grpFill/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5" name="Curved Left Arrow 114"/>
          <p:cNvSpPr/>
          <p:nvPr/>
        </p:nvSpPr>
        <p:spPr>
          <a:xfrm>
            <a:off x="10605315" y="1853304"/>
            <a:ext cx="302251" cy="296491"/>
          </a:xfrm>
          <a:prstGeom prst="curvedLeftArrow">
            <a:avLst>
              <a:gd name="adj1" fmla="val 18750"/>
              <a:gd name="adj2" fmla="val 23214"/>
              <a:gd name="adj3" fmla="val 0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840854" y="1842255"/>
            <a:ext cx="3045835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ASP and Internet Transit traffic</a:t>
            </a:r>
          </a:p>
        </p:txBody>
      </p:sp>
    </p:spTree>
    <p:extLst>
      <p:ext uri="{BB962C8B-B14F-4D97-AF65-F5344CB8AC3E}">
        <p14:creationId xmlns:p14="http://schemas.microsoft.com/office/powerpoint/2010/main" val="20530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2030 Internet Front-haul</a:t>
            </a:r>
            <a:br>
              <a:rPr lang="en-US" dirty="0" smtClean="0"/>
            </a:br>
            <a:r>
              <a:rPr lang="en-US" sz="3600" dirty="0">
                <a:solidFill>
                  <a:srgbClr val="00B050"/>
                </a:solidFill>
              </a:rPr>
              <a:t>O</a:t>
            </a:r>
            <a:r>
              <a:rPr lang="en-US" sz="3600" dirty="0" smtClean="0">
                <a:solidFill>
                  <a:srgbClr val="00B050"/>
                </a:solidFill>
              </a:rPr>
              <a:t>pportunity for better services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4512" y="1873250"/>
            <a:ext cx="7620000" cy="51816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Transit has no business relationship with neither user nor service</a:t>
            </a:r>
            <a:endParaRPr lang="en-US" sz="2000" dirty="0">
              <a:solidFill>
                <a:schemeClr val="tx1"/>
              </a:solidFill>
            </a:endParaRPr>
          </a:p>
          <a:p>
            <a:pPr lvl="1" algn="l"/>
            <a:r>
              <a:rPr lang="en-US" sz="2000" dirty="0" smtClean="0">
                <a:solidFill>
                  <a:schemeClr val="tx1"/>
                </a:solidFill>
              </a:rPr>
              <a:t>Key reason for current Internet to be limited to “Best Effort” (BE) services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Fronthaul</a:t>
            </a:r>
            <a:r>
              <a:rPr lang="en-US" sz="2400" dirty="0" smtClean="0">
                <a:solidFill>
                  <a:schemeClr val="tx1"/>
                </a:solidFill>
              </a:rPr>
              <a:t> can be architected without transit.</a:t>
            </a:r>
            <a:endParaRPr lang="en-US" sz="2000" dirty="0">
              <a:solidFill>
                <a:schemeClr val="tx1"/>
              </a:solidFill>
            </a:endParaRPr>
          </a:p>
          <a:p>
            <a:pPr lvl="1" algn="l"/>
            <a:r>
              <a:rPr lang="en-US" sz="2000" dirty="0" smtClean="0">
                <a:solidFill>
                  <a:schemeClr val="tx1"/>
                </a:solidFill>
              </a:rPr>
              <a:t>Key enabler for better than BE services in 2030 networks.</a:t>
            </a:r>
            <a:endParaRPr lang="en-US" sz="2000" dirty="0">
              <a:solidFill>
                <a:schemeClr val="tx1"/>
              </a:solidFill>
            </a:endParaRPr>
          </a:p>
          <a:p>
            <a:pPr lvl="1" algn="l"/>
            <a:r>
              <a:rPr lang="en-US" sz="2000" dirty="0" smtClean="0">
                <a:solidFill>
                  <a:schemeClr val="tx1"/>
                </a:solidFill>
              </a:rPr>
              <a:t>User/Service &lt;-&gt; User/Service: 2 networks + interconnect.</a:t>
            </a:r>
          </a:p>
          <a:p>
            <a:pPr lvl="1"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Geographical limits (e.g.: 100 mile diameter) of Front-haul permits latency critical services.</a:t>
            </a:r>
            <a:endParaRPr lang="en-US" sz="2000" dirty="0">
              <a:solidFill>
                <a:schemeClr val="tx1"/>
              </a:solidFill>
            </a:endParaRPr>
          </a:p>
          <a:p>
            <a:pPr lvl="1" algn="l"/>
            <a:r>
              <a:rPr lang="en-US" sz="2000" dirty="0" smtClean="0">
                <a:solidFill>
                  <a:schemeClr val="tx1"/>
                </a:solidFill>
              </a:rPr>
              <a:t>Limited physical latency (low msec).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86900" y="7186612"/>
            <a:ext cx="3022600" cy="401638"/>
          </a:xfrm>
        </p:spPr>
        <p:txBody>
          <a:bodyPr/>
          <a:lstStyle/>
          <a:p>
            <a:fld id="{BEE014CC-7E36-F84B-B07E-140A9B2E14B5}" type="slidenum">
              <a:rPr lang="en-US" smtClean="0"/>
              <a:t>5</a:t>
            </a:fld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316912" y="1187450"/>
            <a:ext cx="4698370" cy="2538529"/>
          </a:xfrm>
          <a:prstGeom prst="roundRect">
            <a:avLst>
              <a:gd name="adj" fmla="val 10263"/>
            </a:avLst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 dirty="0"/>
          </a:p>
        </p:txBody>
      </p:sp>
      <p:sp>
        <p:nvSpPr>
          <p:cNvPr id="9" name="TextBox 8"/>
          <p:cNvSpPr txBox="1"/>
          <p:nvPr/>
        </p:nvSpPr>
        <p:spPr>
          <a:xfrm>
            <a:off x="12151545" y="2564973"/>
            <a:ext cx="627132" cy="336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 dirty="0"/>
              <a:t>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82904" y="2564973"/>
            <a:ext cx="859217" cy="3366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/>
              <a:t>Service</a:t>
            </a:r>
            <a:endParaRPr lang="en-US" sz="1543" dirty="0"/>
          </a:p>
        </p:txBody>
      </p:sp>
      <p:sp>
        <p:nvSpPr>
          <p:cNvPr id="11" name="TextBox 10"/>
          <p:cNvSpPr txBox="1"/>
          <p:nvPr/>
        </p:nvSpPr>
        <p:spPr>
          <a:xfrm>
            <a:off x="9350945" y="2092132"/>
            <a:ext cx="541992" cy="336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/>
              <a:t>SP1</a:t>
            </a:r>
            <a:endParaRPr lang="en-US" sz="1543" dirty="0"/>
          </a:p>
        </p:txBody>
      </p:sp>
      <p:sp>
        <p:nvSpPr>
          <p:cNvPr id="12" name="TextBox 11"/>
          <p:cNvSpPr txBox="1"/>
          <p:nvPr/>
        </p:nvSpPr>
        <p:spPr>
          <a:xfrm>
            <a:off x="11732764" y="2044848"/>
            <a:ext cx="541992" cy="336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 dirty="0"/>
              <a:t>SP2</a:t>
            </a:r>
          </a:p>
        </p:txBody>
      </p:sp>
      <p:cxnSp>
        <p:nvCxnSpPr>
          <p:cNvPr id="15" name="Straight Connector 14"/>
          <p:cNvCxnSpPr>
            <a:stCxn id="15" idx="2"/>
          </p:cNvCxnSpPr>
          <p:nvPr/>
        </p:nvCxnSpPr>
        <p:spPr>
          <a:xfrm flipH="1">
            <a:off x="9212514" y="2428741"/>
            <a:ext cx="409428" cy="136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760136" y="1956619"/>
            <a:ext cx="407365" cy="1266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2" idx="0"/>
          </p:cNvCxnSpPr>
          <p:nvPr/>
        </p:nvCxnSpPr>
        <p:spPr>
          <a:xfrm>
            <a:off x="12185206" y="2399234"/>
            <a:ext cx="279904" cy="1657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579894" y="1891528"/>
            <a:ext cx="316833" cy="1657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3"/>
            <a:endCxn id="17" idx="1"/>
          </p:cNvCxnSpPr>
          <p:nvPr/>
        </p:nvCxnSpPr>
        <p:spPr>
          <a:xfrm>
            <a:off x="10704327" y="1964910"/>
            <a:ext cx="269395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62335" y="1796606"/>
            <a:ext cx="541992" cy="336609"/>
          </a:xfrm>
          <a:prstGeom prst="rect">
            <a:avLst/>
          </a:prstGeom>
          <a:solidFill>
            <a:srgbClr val="FFD0D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 dirty="0"/>
              <a:t>SP3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3722" y="1796607"/>
            <a:ext cx="541992" cy="336609"/>
          </a:xfrm>
          <a:prstGeom prst="rect">
            <a:avLst/>
          </a:prstGeom>
          <a:solidFill>
            <a:srgbClr val="FFD0D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43" dirty="0"/>
              <a:t>SP4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74559" y="1213485"/>
            <a:ext cx="4143315" cy="369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Internet: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Global Connectivity, Best Effort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475271" y="2101317"/>
            <a:ext cx="820959" cy="33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3" b="1" i="1" dirty="0">
                <a:solidFill>
                  <a:srgbClr val="FFD0D9"/>
                </a:solidFill>
              </a:rPr>
              <a:t>transit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16912" y="4189412"/>
            <a:ext cx="4800600" cy="2895600"/>
          </a:xfrm>
          <a:prstGeom prst="roundRect">
            <a:avLst>
              <a:gd name="adj" fmla="val 7143"/>
            </a:avLst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8487666" y="6278153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14422" y="6169082"/>
            <a:ext cx="190289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SP access networks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96059" y="4801856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30138" y="5059044"/>
            <a:ext cx="1854644" cy="291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Metro Networks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9629222" y="5572161"/>
            <a:ext cx="1808335" cy="291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Private Networks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68894" y="5546634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517312" y="6475412"/>
            <a:ext cx="1433812" cy="529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Edge-Cloud(s)</a:t>
            </a:r>
          </a:p>
          <a:p>
            <a:pPr algn="ctr"/>
            <a:r>
              <a:rPr lang="en-US" sz="1400" dirty="0"/>
              <a:t>public, private, telco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145712" y="655161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Access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1767167" y="5829264"/>
            <a:ext cx="1056593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Exchanges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22112" y="48450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1669712" y="5226050"/>
            <a:ext cx="1211776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Interconnects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1777996" y="5543451"/>
            <a:ext cx="1056593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Peerings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8473020" y="5179622"/>
            <a:ext cx="775305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61500" y="5898299"/>
            <a:ext cx="775305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822112" y="61404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9536112" y="2254250"/>
            <a:ext cx="2670048" cy="2090882"/>
            <a:chOff x="5573712" y="5454650"/>
            <a:chExt cx="2670048" cy="2090882"/>
          </a:xfrm>
        </p:grpSpPr>
        <p:grpSp>
          <p:nvGrpSpPr>
            <p:cNvPr id="47" name="Group 46"/>
            <p:cNvGrpSpPr/>
            <p:nvPr/>
          </p:nvGrpSpPr>
          <p:grpSpPr>
            <a:xfrm>
              <a:off x="5573712" y="5454650"/>
              <a:ext cx="2670048" cy="1530096"/>
              <a:chOff x="5573712" y="5454650"/>
              <a:chExt cx="2670048" cy="153009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12" y="5454650"/>
                <a:ext cx="2670048" cy="1530096"/>
              </a:xfrm>
              <a:prstGeom prst="rect">
                <a:avLst/>
              </a:prstGeom>
            </p:spPr>
          </p:pic>
          <p:sp>
            <p:nvSpPr>
              <p:cNvPr id="46" name="Oval 45"/>
              <p:cNvSpPr/>
              <p:nvPr/>
            </p:nvSpPr>
            <p:spPr>
              <a:xfrm>
                <a:off x="5726112" y="5530850"/>
                <a:ext cx="2362200" cy="1371600"/>
              </a:xfrm>
              <a:prstGeom prst="ellipse">
                <a:avLst/>
              </a:prstGeom>
              <a:solidFill>
                <a:srgbClr val="FFFFFF">
                  <a:alpha val="741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802312" y="5851413"/>
              <a:ext cx="2255175" cy="1694119"/>
            </a:xfrm>
            <a:prstGeom prst="rect">
              <a:avLst/>
            </a:prstGeom>
            <a:noFill/>
          </p:spPr>
          <p:txBody>
            <a:bodyPr spcFirstLastPara="1" wrap="none" lIns="100753" tIns="50377" rIns="100753" bIns="50377" numCol="1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983" b="1" spc="55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The Internet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54712" y="5835650"/>
              <a:ext cx="1945644" cy="939069"/>
            </a:xfrm>
            <a:prstGeom prst="rect">
              <a:avLst/>
            </a:prstGeom>
            <a:noFill/>
          </p:spPr>
          <p:txBody>
            <a:bodyPr spcFirstLastPara="1" wrap="none" lIns="100753" tIns="50377" rIns="100753" bIns="50377" numCol="1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983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One network to rule them all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447740" y="4189412"/>
            <a:ext cx="3221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Internet 2030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</a:rPr>
              <a:t>Fronthaul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Striped Right Arrow 56"/>
          <p:cNvSpPr/>
          <p:nvPr/>
        </p:nvSpPr>
        <p:spPr>
          <a:xfrm rot="5400000">
            <a:off x="10464637" y="3506482"/>
            <a:ext cx="476107" cy="867243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3"/>
          </a:p>
        </p:txBody>
      </p:sp>
    </p:spTree>
    <p:extLst>
      <p:ext uri="{BB962C8B-B14F-4D97-AF65-F5344CB8AC3E}">
        <p14:creationId xmlns:p14="http://schemas.microsoft.com/office/powerpoint/2010/main" val="18931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20712" y="2482850"/>
            <a:ext cx="9982200" cy="2743200"/>
          </a:xfrm>
          <a:prstGeom prst="roundRect">
            <a:avLst>
              <a:gd name="adj" fmla="val 6710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for 2030 Networks</a:t>
            </a:r>
            <a:br>
              <a:rPr lang="en-US" dirty="0" smtClean="0"/>
            </a:br>
            <a:r>
              <a:rPr lang="en-US" sz="3600" dirty="0" smtClean="0">
                <a:solidFill>
                  <a:srgbClr val="00B050"/>
                </a:solidFill>
              </a:rPr>
              <a:t>Refined 2030 Network Solutions  Dependencies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4512" y="1568450"/>
            <a:ext cx="10363200" cy="59436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algn="ctr"/>
            <a:r>
              <a:rPr lang="is-I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endParaRPr lang="en-US" sz="6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 smtClean="0"/>
          </a:p>
          <a:p>
            <a:pPr algn="ctr"/>
            <a:r>
              <a:rPr lang="en-US" sz="7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</a:t>
            </a:r>
          </a:p>
          <a:p>
            <a:pPr algn="ctr"/>
            <a:r>
              <a:rPr lang="en-US" sz="5800" i="1" dirty="0" smtClean="0"/>
              <a:t>Develops 2030 Network services</a:t>
            </a:r>
          </a:p>
          <a:p>
            <a:pPr algn="ctr"/>
            <a:r>
              <a:rPr lang="en-US" sz="5800" i="1" dirty="0" smtClean="0"/>
              <a:t>Operates 2030 Network services</a:t>
            </a:r>
            <a:endParaRPr lang="en-US" sz="5800" i="1" dirty="0"/>
          </a:p>
          <a:p>
            <a:pPr algn="ctr"/>
            <a:endParaRPr lang="en-US" sz="4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7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</a:p>
          <a:p>
            <a:pPr algn="ctr"/>
            <a:r>
              <a:rPr lang="en-US" sz="5800" i="1" dirty="0" smtClean="0">
                <a:solidFill>
                  <a:schemeClr val="tx1"/>
                </a:solidFill>
              </a:rPr>
              <a:t>What technologies do we need to enable </a:t>
            </a:r>
            <a:r>
              <a:rPr lang="en-US" sz="5800" b="1" dirty="0" smtClean="0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en-US" sz="58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5800" i="1" dirty="0" smtClean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sz="4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</a:p>
          <a:p>
            <a:pPr algn="ctr"/>
            <a:r>
              <a:rPr lang="is-I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6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4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GREAT SUCCESS !!???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12" y="806450"/>
            <a:ext cx="2206714" cy="6292850"/>
          </a:xfrm>
          <a:prstGeom prst="rect">
            <a:avLst/>
          </a:prstGeom>
        </p:spPr>
      </p:pic>
      <p:sp>
        <p:nvSpPr>
          <p:cNvPr id="8" name="L-Shape 7"/>
          <p:cNvSpPr/>
          <p:nvPr/>
        </p:nvSpPr>
        <p:spPr>
          <a:xfrm rot="19405661">
            <a:off x="6715235" y="1592541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/>
          <p:cNvSpPr/>
          <p:nvPr/>
        </p:nvSpPr>
        <p:spPr>
          <a:xfrm rot="19405661">
            <a:off x="6715235" y="1973541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0076183" flipH="1">
            <a:off x="-298819" y="2450236"/>
            <a:ext cx="3371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Forgot </a:t>
            </a:r>
          </a:p>
          <a:p>
            <a:pPr algn="ctr"/>
            <a:r>
              <a:rPr lang="en-US" sz="4400" dirty="0" smtClean="0">
                <a:solidFill>
                  <a:srgbClr val="00B050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Something</a:t>
            </a:r>
            <a:endParaRPr lang="en-US" sz="1600" dirty="0">
              <a:solidFill>
                <a:srgbClr val="00B050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316912" y="1416050"/>
            <a:ext cx="4800600" cy="3124200"/>
          </a:xfrm>
          <a:prstGeom prst="roundRect">
            <a:avLst>
              <a:gd name="adj" fmla="val 7143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Rounded Rectangle 57"/>
          <p:cNvSpPr/>
          <p:nvPr/>
        </p:nvSpPr>
        <p:spPr>
          <a:xfrm>
            <a:off x="9155112" y="1873250"/>
            <a:ext cx="1828800" cy="1752600"/>
          </a:xfrm>
          <a:prstGeom prst="roundRect">
            <a:avLst>
              <a:gd name="adj" fmla="val 7143"/>
            </a:avLst>
          </a:prstGeom>
          <a:solidFill>
            <a:srgbClr val="FFC1C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WHO:  Enable Innovation &amp; Opportunity</a:t>
            </a:r>
            <a:br>
              <a:rPr lang="en-US" dirty="0" smtClean="0"/>
            </a:b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3112" y="1111250"/>
            <a:ext cx="8915400" cy="57912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Cloud drives Innovation &amp; Opportunity</a:t>
            </a:r>
          </a:p>
          <a:p>
            <a:pPr lvl="1" algn="l"/>
            <a:r>
              <a:rPr lang="en-US" sz="2400" b="1" dirty="0" smtClean="0">
                <a:solidFill>
                  <a:srgbClr val="00B050"/>
                </a:solidFill>
              </a:rPr>
              <a:t>Software-</a:t>
            </a:r>
            <a:r>
              <a:rPr lang="en-US" sz="2400" b="1" dirty="0" err="1" smtClean="0">
                <a:solidFill>
                  <a:srgbClr val="00B050"/>
                </a:solidFill>
              </a:rPr>
              <a:t>ization</a:t>
            </a:r>
            <a:r>
              <a:rPr lang="en-US" sz="2400" b="1" dirty="0" smtClean="0">
                <a:solidFill>
                  <a:srgbClr val="00B050"/>
                </a:solidFill>
              </a:rPr>
              <a:t> is enabler for new</a:t>
            </a:r>
            <a:br>
              <a:rPr lang="en-US" sz="2400" b="1" dirty="0" smtClean="0">
                <a:solidFill>
                  <a:srgbClr val="00B050"/>
                </a:solidFill>
              </a:rPr>
            </a:br>
            <a:r>
              <a:rPr lang="en-US" sz="2400" b="1" dirty="0" smtClean="0">
                <a:solidFill>
                  <a:srgbClr val="00B050"/>
                </a:solidFill>
              </a:rPr>
              <a:t>Service Developers and Services Operator</a:t>
            </a:r>
          </a:p>
          <a:p>
            <a:pPr lvl="1" algn="l"/>
            <a:r>
              <a:rPr lang="en-US" sz="2400" dirty="0" smtClean="0">
                <a:solidFill>
                  <a:schemeClr val="tx1"/>
                </a:solidFill>
              </a:rPr>
              <a:t>DC-networks: becoming </a:t>
            </a:r>
            <a:r>
              <a:rPr lang="en-US" sz="2400" dirty="0" err="1" smtClean="0">
                <a:solidFill>
                  <a:schemeClr val="tx1"/>
                </a:solidFill>
              </a:rPr>
              <a:t>softwareized</a:t>
            </a:r>
            <a:r>
              <a:rPr lang="en-US" sz="2400" dirty="0" smtClean="0">
                <a:solidFill>
                  <a:schemeClr val="tx1"/>
                </a:solidFill>
              </a:rPr>
              <a:t> (P4,..)</a:t>
            </a:r>
          </a:p>
          <a:p>
            <a:pPr lvl="1"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Telco-Cloud =&gt; Software</a:t>
            </a:r>
          </a:p>
          <a:p>
            <a:pPr lvl="1" algn="l"/>
            <a:r>
              <a:rPr lang="en-US" sz="2400" dirty="0" smtClean="0">
                <a:solidFill>
                  <a:schemeClr val="tx1"/>
                </a:solidFill>
              </a:rPr>
              <a:t>5G ‘Network’, VPN, Security, Content services</a:t>
            </a:r>
          </a:p>
          <a:p>
            <a:pPr lvl="1" algn="l"/>
            <a:r>
              <a:rPr lang="en-US" sz="2400" dirty="0" smtClean="0">
                <a:solidFill>
                  <a:schemeClr val="tx1"/>
                </a:solidFill>
              </a:rPr>
              <a:t>MVNO, SD-WAN, ..</a:t>
            </a:r>
          </a:p>
          <a:p>
            <a:pPr lvl="1" algn="l"/>
            <a:r>
              <a:rPr lang="en-US" sz="2400" dirty="0" smtClean="0">
                <a:solidFill>
                  <a:schemeClr val="tx1"/>
                </a:solidFill>
              </a:rPr>
              <a:t>But Software is not 100Gbps</a:t>
            </a:r>
            <a:r>
              <a:rPr lang="is-IS" sz="2400" dirty="0" smtClean="0">
                <a:solidFill>
                  <a:schemeClr val="tx1"/>
                </a:solidFill>
              </a:rPr>
              <a:t>…Tbps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Metro-Wireline Networks ?</a:t>
            </a:r>
          </a:p>
          <a:p>
            <a:pPr lvl="1" algn="l"/>
            <a:r>
              <a:rPr lang="en-US" sz="2400" dirty="0" smtClean="0">
                <a:solidFill>
                  <a:schemeClr val="tx1"/>
                </a:solidFill>
              </a:rPr>
              <a:t>Today: Speeds, Feed, Commoditization.</a:t>
            </a:r>
          </a:p>
          <a:p>
            <a:pPr lvl="1"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rgbClr val="00B050"/>
                </a:solidFill>
              </a:rPr>
              <a:t>Key Technology gap:</a:t>
            </a:r>
          </a:p>
          <a:p>
            <a:pPr lvl="1" algn="l"/>
            <a:r>
              <a:rPr lang="en-US" sz="2400" b="1" dirty="0" smtClean="0">
                <a:solidFill>
                  <a:srgbClr val="00B050"/>
                </a:solidFill>
              </a:rPr>
              <a:t>Software-</a:t>
            </a:r>
            <a:r>
              <a:rPr lang="en-US" sz="2400" b="1" dirty="0" err="1" smtClean="0">
                <a:solidFill>
                  <a:srgbClr val="00B050"/>
                </a:solidFill>
              </a:rPr>
              <a:t>izable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Tbps</a:t>
            </a:r>
            <a:r>
              <a:rPr lang="en-US" sz="2400" b="1" dirty="0" smtClean="0">
                <a:solidFill>
                  <a:srgbClr val="00B050"/>
                </a:solidFill>
              </a:rPr>
              <a:t> Internet 2030 access networks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35994" y="3092450"/>
            <a:ext cx="96691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SP </a:t>
            </a:r>
            <a:r>
              <a:rPr lang="en-US" sz="1600" smtClean="0"/>
              <a:t>access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9651710" y="2101058"/>
            <a:ext cx="95120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Metro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9650795" y="2614175"/>
            <a:ext cx="87591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Private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9002712" y="1416050"/>
            <a:ext cx="3221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Internet 2030 </a:t>
            </a:r>
            <a:r>
              <a:rPr lang="en-US" sz="2400" b="1" dirty="0" err="1" smtClean="0"/>
              <a:t>Fronthaul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974512" y="21018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11974512" y="33972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1974512" y="29654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11974512" y="2533650"/>
            <a:ext cx="943164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Service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612312" y="4083050"/>
            <a:ext cx="2111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Innovation rich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119068" y="1777940"/>
            <a:ext cx="1941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smtClean="0">
                <a:solidFill>
                  <a:srgbClr val="C00000"/>
                </a:solidFill>
              </a:rPr>
              <a:t>Innovation  </a:t>
            </a:r>
            <a:r>
              <a:rPr lang="en-US" sz="2000" b="1" i="1" dirty="0" smtClean="0">
                <a:solidFill>
                  <a:srgbClr val="C00000"/>
                </a:solidFill>
              </a:rPr>
              <a:t>poor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212512" y="3702050"/>
            <a:ext cx="1516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Data-centers</a:t>
            </a:r>
            <a:endParaRPr lang="en-US" i="1" dirty="0"/>
          </a:p>
        </p:txBody>
      </p:sp>
      <p:sp>
        <p:nvSpPr>
          <p:cNvPr id="64" name="Rounded Rectangle 63"/>
          <p:cNvSpPr/>
          <p:nvPr/>
        </p:nvSpPr>
        <p:spPr>
          <a:xfrm>
            <a:off x="11060112" y="1873250"/>
            <a:ext cx="1905000" cy="2209800"/>
          </a:xfrm>
          <a:prstGeom prst="roundRect">
            <a:avLst>
              <a:gd name="adj" fmla="val 7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10776567" y="3162264"/>
            <a:ext cx="1056593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Exchanges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79112" y="2523078"/>
            <a:ext cx="1211776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Interconnects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0787396" y="2876451"/>
            <a:ext cx="1056593" cy="264572"/>
          </a:xfrm>
          <a:prstGeom prst="rect">
            <a:avLst/>
          </a:prstGeom>
          <a:solidFill>
            <a:srgbClr val="DBB2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Peerings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9688512" y="3702050"/>
            <a:ext cx="96691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Mobile</a:t>
            </a:r>
            <a:endParaRPr lang="en-US" sz="1600" dirty="0"/>
          </a:p>
        </p:txBody>
      </p:sp>
      <p:sp>
        <p:nvSpPr>
          <p:cNvPr id="66" name="Rounded Rectangle 65"/>
          <p:cNvSpPr/>
          <p:nvPr/>
        </p:nvSpPr>
        <p:spPr>
          <a:xfrm>
            <a:off x="9231312" y="3625850"/>
            <a:ext cx="1752600" cy="533400"/>
          </a:xfrm>
          <a:prstGeom prst="roundRect">
            <a:avLst>
              <a:gd name="adj" fmla="val 714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8702912" y="3613164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02912" y="2136867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21712" y="2881645"/>
            <a:ext cx="604600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592" y="2514633"/>
            <a:ext cx="775305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83072" y="3233310"/>
            <a:ext cx="775305" cy="317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12" y="4640750"/>
            <a:ext cx="2376488" cy="2250209"/>
          </a:xfrm>
          <a:prstGeom prst="rect">
            <a:avLst/>
          </a:prstGeom>
        </p:spPr>
      </p:pic>
      <p:pic>
        <p:nvPicPr>
          <p:cNvPr id="2050" name="Picture 2" descr="EEE International Conference on Cloud Networ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2" y="6895000"/>
            <a:ext cx="2400300" cy="6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HOW:  Software-</a:t>
            </a:r>
            <a:r>
              <a:rPr lang="en-US" dirty="0" err="1" smtClean="0"/>
              <a:t>ized</a:t>
            </a:r>
            <a:r>
              <a:rPr lang="en-US" dirty="0" smtClean="0"/>
              <a:t> Metro-Network</a:t>
            </a:r>
            <a:br>
              <a:rPr lang="en-US" dirty="0" smtClean="0"/>
            </a:b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8312" y="1111250"/>
            <a:ext cx="9906000" cy="57912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How to deploy &amp; sell new network forwarding plane ?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sz="2000" i="1" dirty="0" smtClean="0">
                <a:solidFill>
                  <a:schemeClr val="tx1"/>
                </a:solidFill>
              </a:rPr>
              <a:t>Slices do NOT allow to program new forwarding planes</a:t>
            </a:r>
            <a:endParaRPr lang="en-US" sz="2400" i="1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Overlays - VMs / Containers in Data-Center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	No  “bare-metal” option (hop-by-hop) on a </a:t>
            </a:r>
            <a:r>
              <a:rPr lang="en-US" sz="2000" dirty="0" smtClean="0">
                <a:solidFill>
                  <a:schemeClr val="tx1"/>
                </a:solidFill>
              </a:rPr>
              <a:t>metro-network (*)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i="1" dirty="0" smtClean="0">
                <a:solidFill>
                  <a:schemeClr val="tx1"/>
                </a:solidFill>
              </a:rPr>
              <a:t>Example (from last decade): Inability of ICN to get deployed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Overlay enough for many network services, but not all: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Speed/Performance,  Data-replication, 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Latency sensitive: High-Precision, Deterministic, </a:t>
            </a:r>
            <a:r>
              <a:rPr lang="en-US" sz="2000" dirty="0">
                <a:solidFill>
                  <a:schemeClr val="tx1"/>
                </a:solidFill>
              </a:rPr>
              <a:t>C</a:t>
            </a:r>
            <a:r>
              <a:rPr lang="en-US" sz="2000" dirty="0" smtClean="0">
                <a:solidFill>
                  <a:schemeClr val="tx1"/>
                </a:solidFill>
              </a:rPr>
              <a:t>oordinated,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	Qualitative, Lossless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b="1" spc="-150" dirty="0" smtClean="0">
                <a:solidFill>
                  <a:srgbClr val="00B050"/>
                </a:solidFill>
              </a:rPr>
              <a:t>Software-</a:t>
            </a:r>
            <a:r>
              <a:rPr lang="en-US" sz="2400" b="1" spc="-150" dirty="0" err="1" smtClean="0">
                <a:solidFill>
                  <a:srgbClr val="00B050"/>
                </a:solidFill>
              </a:rPr>
              <a:t>ization</a:t>
            </a:r>
            <a:r>
              <a:rPr lang="en-US" sz="2400" b="1" spc="-150" dirty="0" smtClean="0">
                <a:solidFill>
                  <a:srgbClr val="00B050"/>
                </a:solidFill>
              </a:rPr>
              <a:t> of </a:t>
            </a:r>
            <a:r>
              <a:rPr lang="en-US" sz="2400" b="1" spc="-150" dirty="0" err="1" smtClean="0">
                <a:solidFill>
                  <a:srgbClr val="00B050"/>
                </a:solidFill>
              </a:rPr>
              <a:t>Tbps</a:t>
            </a:r>
            <a:r>
              <a:rPr lang="en-US" sz="2400" b="1" spc="-150" dirty="0" smtClean="0">
                <a:solidFill>
                  <a:srgbClr val="00B050"/>
                </a:solidFill>
              </a:rPr>
              <a:t> forwarding plane</a:t>
            </a:r>
            <a:r>
              <a:rPr lang="en-US" sz="2400" dirty="0" smtClean="0">
                <a:solidFill>
                  <a:schemeClr val="tx1"/>
                </a:solidFill>
              </a:rPr>
              <a:t>: challenges for a decade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000" b="1" dirty="0" smtClean="0">
                <a:solidFill>
                  <a:srgbClr val="00B050"/>
                </a:solidFill>
              </a:rPr>
              <a:t>Flexible programming languages (P4 too limited)</a:t>
            </a:r>
          </a:p>
          <a:p>
            <a:pPr algn="l"/>
            <a:r>
              <a:rPr lang="en-US" sz="2000" b="1" dirty="0" smtClean="0">
                <a:solidFill>
                  <a:srgbClr val="00B050"/>
                </a:solidFill>
              </a:rPr>
              <a:t>	Chip cost / power consumption</a:t>
            </a:r>
          </a:p>
          <a:p>
            <a:pPr algn="l"/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smtClean="0">
                <a:solidFill>
                  <a:srgbClr val="00B050"/>
                </a:solidFill>
              </a:rPr>
              <a:t>Virtualization: context overhead VM-&gt;Container-&gt;Lambda model</a:t>
            </a:r>
          </a:p>
          <a:p>
            <a:pPr algn="l"/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smtClean="0">
                <a:solidFill>
                  <a:srgbClr val="00B050"/>
                </a:solidFill>
              </a:rPr>
              <a:t>Programmable QoS (packet scheduling)</a:t>
            </a:r>
          </a:p>
          <a:p>
            <a:pPr algn="l"/>
            <a:r>
              <a:rPr lang="en-US" sz="2000" b="1" dirty="0">
                <a:solidFill>
                  <a:srgbClr val="00B050"/>
                </a:solidFill>
              </a:rPr>
              <a:t>	R</a:t>
            </a:r>
            <a:r>
              <a:rPr lang="en-US" sz="2000" b="1" dirty="0" smtClean="0">
                <a:solidFill>
                  <a:srgbClr val="00B050"/>
                </a:solidFill>
              </a:rPr>
              <a:t>esource Management  (absolute vs. relative)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47A3AE9B-337B-404E-A4CA-5EEE0FAE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912" y="983262"/>
            <a:ext cx="1656509" cy="203298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983912" y="1644650"/>
            <a:ext cx="16764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55312" y="3168650"/>
            <a:ext cx="224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Innovation Bottleneck</a:t>
            </a:r>
            <a:endParaRPr lang="en-US"/>
          </a:p>
        </p:txBody>
      </p:sp>
      <p:sp>
        <p:nvSpPr>
          <p:cNvPr id="37" name="TextBox 5">
            <a:extLst>
              <a:ext uri="{FF2B5EF4-FFF2-40B4-BE49-F238E27FC236}">
                <a16:creationId xmlns="" xmlns:a16="http://schemas.microsoft.com/office/drawing/2014/main" id="{1544174E-D749-4C45-8A08-9DCABDA21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2" y="5530850"/>
            <a:ext cx="3505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Innovation Above, Below, and Alongside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But, Limited Innovation “Inside” the ’Net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en-US" sz="1200" b="1" dirty="0">
                <a:solidFill>
                  <a:srgbClr val="1F497D"/>
                </a:solidFill>
              </a:rPr>
              <a:t>I</a:t>
            </a:r>
            <a:r>
              <a:rPr kumimoji="0" lang="en-US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nside</a:t>
            </a:r>
            <a:r>
              <a:rPr kumimoji="0" lang="en-US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network </a:t>
            </a:r>
            <a:r>
              <a:rPr kumimoji="0" lang="en-US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needds</a:t>
            </a:r>
            <a:r>
              <a:rPr kumimoji="0" lang="en-US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change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Are Desperate to Innovate Inside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="" xmlns:a16="http://schemas.microsoft.com/office/drawing/2014/main" id="{56291A87-C4AE-4900-9B74-6357C193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712" y="3778250"/>
            <a:ext cx="1809169" cy="160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8D099283-B4DF-4996-A772-7EFAF9FE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112" y="6750050"/>
            <a:ext cx="32784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Jennifer Rexford, </a:t>
            </a:r>
            <a:endParaRPr kumimoji="0" lang="en-US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ACM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Sigcomm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2018 Keynote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Speech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12" y="6902450"/>
            <a:ext cx="543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(*) Commercial offerings, not talking about research networks from NSF.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07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401638"/>
            <a:ext cx="11888788" cy="938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for 2030 Networks</a:t>
            </a:r>
            <a:br>
              <a:rPr lang="en-US" dirty="0" smtClean="0"/>
            </a:b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4512" y="1568450"/>
            <a:ext cx="10363200" cy="59436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</a:p>
          <a:p>
            <a:pPr algn="ctr"/>
            <a:r>
              <a:rPr lang="is-I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endParaRPr lang="en-US" sz="6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 smtClean="0"/>
          </a:p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</a:t>
            </a:r>
          </a:p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</a:p>
          <a:p>
            <a:pPr algn="ctr"/>
            <a:endParaRPr lang="en-US" sz="4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</a:p>
          <a:p>
            <a:pPr algn="ctr"/>
            <a:r>
              <a:rPr lang="is-IS" sz="4000" i="1" dirty="0" smtClean="0">
                <a:solidFill>
                  <a:schemeClr val="tx1"/>
                </a:solidFill>
              </a:rPr>
              <a:t>Current Internet/private network experience “challenged”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Big Packet Protocol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Coordinated Communications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High-Precision Communications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Qualitative Communications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Lossless Networking</a:t>
            </a:r>
          </a:p>
          <a:p>
            <a:pPr algn="ctr"/>
            <a:r>
              <a:rPr lang="is-IS" sz="5100" dirty="0" smtClean="0">
                <a:solidFill>
                  <a:schemeClr val="tx1"/>
                </a:solidFill>
              </a:rPr>
              <a:t>Preferred Path Routing</a:t>
            </a:r>
            <a:endParaRPr lang="en-US" sz="73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4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GREAT SUCCESS !!!!?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12" y="806450"/>
            <a:ext cx="2206714" cy="6292850"/>
          </a:xfrm>
          <a:prstGeom prst="rect">
            <a:avLst/>
          </a:prstGeom>
        </p:spPr>
      </p:pic>
      <p:sp>
        <p:nvSpPr>
          <p:cNvPr id="8" name="L-Shape 7"/>
          <p:cNvSpPr/>
          <p:nvPr/>
        </p:nvSpPr>
        <p:spPr>
          <a:xfrm rot="19405661">
            <a:off x="7144788" y="1529950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/>
          <p:cNvSpPr/>
          <p:nvPr/>
        </p:nvSpPr>
        <p:spPr>
          <a:xfrm rot="19405661">
            <a:off x="7144789" y="1910950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/>
          <p:cNvSpPr/>
          <p:nvPr/>
        </p:nvSpPr>
        <p:spPr>
          <a:xfrm rot="19405661">
            <a:off x="7144787" y="2520550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/>
          <p:cNvSpPr/>
          <p:nvPr/>
        </p:nvSpPr>
        <p:spPr>
          <a:xfrm rot="19405661">
            <a:off x="7144788" y="2977750"/>
            <a:ext cx="487801" cy="319209"/>
          </a:xfrm>
          <a:prstGeom prst="corner">
            <a:avLst>
              <a:gd name="adj1" fmla="val 25758"/>
              <a:gd name="adj2" fmla="val 2171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15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26035</TotalTime>
  <Words>2127</Words>
  <Application>Microsoft Macintosh PowerPoint</Application>
  <PresentationFormat>Custom</PresentationFormat>
  <Paragraphs>811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Calibri</vt:lpstr>
      <vt:lpstr>FrutigerNext LT Regular</vt:lpstr>
      <vt:lpstr>Mangal</vt:lpstr>
      <vt:lpstr>ＭＳ Ｐゴシック</vt:lpstr>
      <vt:lpstr>Noto Sans</vt:lpstr>
      <vt:lpstr>Noto Sans Regular</vt:lpstr>
      <vt:lpstr>SignPainter HouseScript</vt:lpstr>
      <vt:lpstr>Wingdings</vt:lpstr>
      <vt:lpstr>宋体</vt:lpstr>
      <vt:lpstr>等线</vt:lpstr>
      <vt:lpstr>黑体</vt:lpstr>
      <vt:lpstr>Arial</vt:lpstr>
      <vt:lpstr>Office Theme</vt:lpstr>
      <vt:lpstr>PowerPoint Presentation</vt:lpstr>
      <vt:lpstr>Technologies for 2030 Networks </vt:lpstr>
      <vt:lpstr>WHERE: from Internet to ManyNets</vt:lpstr>
      <vt:lpstr>WHERE:  2030 Internet   Front-haul / Backhaul</vt:lpstr>
      <vt:lpstr>Network 2030 Internet Front-haul Opportunity for better services</vt:lpstr>
      <vt:lpstr>Technologies for 2030 Networks Refined 2030 Network Solutions  Dependencies</vt:lpstr>
      <vt:lpstr>WHO:  Enable Innovation &amp; Opportunity </vt:lpstr>
      <vt:lpstr>HOW:  Software-ized Metro-Network </vt:lpstr>
      <vt:lpstr>Technologies for 2030 Networks </vt:lpstr>
      <vt:lpstr>BPP – Big Packet Protocol Architecting the next-generation forwarding plane</vt:lpstr>
      <vt:lpstr>BPP – Big Packet Protocol Key architectural aspect for flexibility</vt:lpstr>
      <vt:lpstr> The Internet: Best Effort  (throughput)</vt:lpstr>
      <vt:lpstr>Rich  QoS services in private IP networks</vt:lpstr>
      <vt:lpstr>Analyze applications  Understand how network service: (throughput, loss,  latency) impact user experience</vt:lpstr>
      <vt:lpstr>Coordinated Communications</vt:lpstr>
      <vt:lpstr>High-Precision Communications SLO (service level objective) based latency management</vt:lpstr>
      <vt:lpstr>High-Precision Communications Example: Flows with different path length/hops</vt:lpstr>
      <vt:lpstr>Qualitative Communications</vt:lpstr>
      <vt:lpstr>2020 State of Traffic Engineering</vt:lpstr>
      <vt:lpstr>Lossless networking and path steering</vt:lpstr>
      <vt:lpstr>PPR – Preferred Path Routing</vt:lpstr>
      <vt:lpstr>PPR Graphs – scaling state</vt:lpstr>
      <vt:lpstr>Technologies for 2030 Networks </vt:lpstr>
      <vt:lpstr>Vision Network 2030</vt:lpstr>
      <vt:lpstr>Publications and Talks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Toerless Eckert</dc:creator>
  <cp:keywords/>
  <dc:description/>
  <cp:lastModifiedBy>Microsoft Office User</cp:lastModifiedBy>
  <cp:revision>240</cp:revision>
  <dcterms:created xsi:type="dcterms:W3CDTF">2019-05-11T22:17:55Z</dcterms:created>
  <dcterms:modified xsi:type="dcterms:W3CDTF">2019-11-06T09:56:59Z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2019-05-10T22:00:00Z</vt:filetime>
  </property>
</Properties>
</file>